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560.xml" ContentType="application/vnd.openxmlformats-officedocument.presentationml.tags+xml"/>
  <Override PartName="/ppt/tags/tag5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13"/>
  </p:notesMasterIdLst>
  <p:sldIdLst>
    <p:sldId id="312" r:id="rId3"/>
    <p:sldId id="313" r:id="rId4"/>
    <p:sldId id="315" r:id="rId5"/>
    <p:sldId id="308" r:id="rId6"/>
    <p:sldId id="309" r:id="rId7"/>
    <p:sldId id="305" r:id="rId8"/>
    <p:sldId id="306" r:id="rId9"/>
    <p:sldId id="316" r:id="rId10"/>
    <p:sldId id="319" r:id="rId11"/>
    <p:sldId id="318" r:id="rId1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84"/>
  </p:normalViewPr>
  <p:slideViewPr>
    <p:cSldViewPr showGuides="1">
      <p:cViewPr varScale="1">
        <p:scale>
          <a:sx n="205" d="100"/>
          <a:sy n="205" d="100"/>
        </p:scale>
        <p:origin x="200" y="116"/>
      </p:cViewPr>
      <p:guideLst>
        <p:guide orient="horz" pos="1620"/>
        <p:guide pos="285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2025/5/25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
        <p:nvSpPr>
          <p:cNvPr id="7" name="TextBox 3"/>
          <p:cNvSpPr txBox="1"/>
          <p:nvPr userDrawn="1"/>
        </p:nvSpPr>
        <p:spPr>
          <a:xfrm>
            <a:off x="1907704" y="5025070"/>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t>2025/5/25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t>2025/5/25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9EC24E-3E67-4479-BC9E-AA3AC6EE25F4}" type="datetimeFigureOut">
              <a:rPr lang="zh-CN" altLang="en-US" smtClean="0"/>
              <a:t>2025/5/25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2025/5/25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9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7.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slideLayout" Target="../slideLayouts/slideLayout1.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media" Target="../media/media1.mp4"/><Relationship Id="rId13" Type="http://schemas.openxmlformats.org/officeDocument/2006/relationships/image" Target="../media/image8.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7.GIF"/><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slideLayout" Target="../slideLayouts/slideLayout1.xml"/><Relationship Id="rId5" Type="http://schemas.openxmlformats.org/officeDocument/2006/relationships/tags" Target="../tags/tag41.xml"/><Relationship Id="rId10" Type="http://schemas.openxmlformats.org/officeDocument/2006/relationships/tags" Target="../tags/tag44.xml"/><Relationship Id="rId4" Type="http://schemas.openxmlformats.org/officeDocument/2006/relationships/tags" Target="../tags/tag40.xml"/><Relationship Id="rId9"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Layout" Target="../slideLayouts/slideLayout1.xml"/><Relationship Id="rId4" Type="http://schemas.openxmlformats.org/officeDocument/2006/relationships/tags" Target="../tags/tag5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4.xml"/><Relationship Id="rId7" Type="http://schemas.openxmlformats.org/officeDocument/2006/relationships/tags" Target="../tags/tag560.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xml"/><Relationship Id="rId5" Type="http://schemas.openxmlformats.org/officeDocument/2006/relationships/tags" Target="../tags/tag56.xml"/><Relationship Id="rId10"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PA_文本框 42"/>
          <p:cNvSpPr txBox="1"/>
          <p:nvPr>
            <p:custDataLst>
              <p:tags r:id="rId3"/>
            </p:custDataLst>
          </p:nvPr>
        </p:nvSpPr>
        <p:spPr>
          <a:xfrm>
            <a:off x="1620009" y="1707736"/>
            <a:ext cx="5904656" cy="583565"/>
          </a:xfrm>
          <a:prstGeom prst="rect">
            <a:avLst/>
          </a:prstGeom>
          <a:noFill/>
        </p:spPr>
        <p:txBody>
          <a:bodyPr wrap="square" lIns="0" rIns="0" rtlCol="0">
            <a:spAutoFit/>
          </a:bodyPr>
          <a:lstStyle/>
          <a:p>
            <a:pPr algn="dist"/>
            <a:r>
              <a:rPr lang="zh-CN" altLang="en-US" sz="3200" dirty="0">
                <a:ln w="6350">
                  <a:noFill/>
                </a:ln>
                <a:solidFill>
                  <a:schemeClr val="accent3"/>
                </a:solidFill>
                <a:latin typeface="Yu Gothic" panose="020B0400000000000000" pitchFamily="34" charset="-128"/>
                <a:ea typeface="Yu Gothic" panose="020B0400000000000000" pitchFamily="34" charset="-128"/>
                <a:cs typeface="+mn-ea"/>
                <a:sym typeface="+mn-lt"/>
              </a:rPr>
              <a:t>ロボット掃除機</a:t>
            </a:r>
            <a:r>
              <a:rPr lang="zh-CN" altLang="en-US" sz="3200" dirty="0">
                <a:ln w="6350">
                  <a:noFill/>
                </a:ln>
                <a:solidFill>
                  <a:schemeClr val="bg1">
                    <a:lumMod val="50000"/>
                  </a:schemeClr>
                </a:solidFill>
                <a:latin typeface="Yu Gothic" panose="020B0400000000000000" pitchFamily="34" charset="-128"/>
                <a:ea typeface="Yu Gothic" panose="020B0400000000000000" pitchFamily="34" charset="-128"/>
                <a:cs typeface="+mn-ea"/>
                <a:sym typeface="+mn-lt"/>
              </a:rPr>
              <a:t>製品企画提案</a:t>
            </a:r>
          </a:p>
        </p:txBody>
      </p:sp>
      <p:grpSp>
        <p:nvGrpSpPr>
          <p:cNvPr id="4" name="组合 3"/>
          <p:cNvGrpSpPr/>
          <p:nvPr/>
        </p:nvGrpSpPr>
        <p:grpSpPr>
          <a:xfrm>
            <a:off x="2769370" y="2817495"/>
            <a:ext cx="4065635" cy="245110"/>
            <a:chOff x="3020965" y="3077700"/>
            <a:chExt cx="4065635" cy="245110"/>
          </a:xfrm>
        </p:grpSpPr>
        <p:grpSp>
          <p:nvGrpSpPr>
            <p:cNvPr id="47" name="PA_淘宝店chenying0907 46"/>
            <p:cNvGrpSpPr/>
            <p:nvPr>
              <p:custDataLst>
                <p:tags r:id="rId11"/>
              </p:custDataLst>
            </p:nvPr>
          </p:nvGrpSpPr>
          <p:grpSpPr>
            <a:xfrm>
              <a:off x="3020965" y="313118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grpSp>
        <p:sp>
          <p:nvSpPr>
            <p:cNvPr id="55" name="PA_文本框 19"/>
            <p:cNvSpPr txBox="1">
              <a:spLocks noChangeArrowheads="1"/>
            </p:cNvSpPr>
            <p:nvPr>
              <p:custDataLst>
                <p:tags r:id="rId12"/>
              </p:custDataLst>
            </p:nvPr>
          </p:nvSpPr>
          <p:spPr bwMode="auto">
            <a:xfrm>
              <a:off x="3204641" y="3077700"/>
              <a:ext cx="3881959"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1000" dirty="0">
                  <a:solidFill>
                    <a:schemeClr val="bg1">
                      <a:lumMod val="50000"/>
                    </a:schemeClr>
                  </a:solidFill>
                  <a:latin typeface="Yu Gothic" panose="020B0400000000000000" pitchFamily="34" charset="-128"/>
                  <a:ea typeface="Yu Gothic" panose="020B0400000000000000" pitchFamily="34" charset="-128"/>
                  <a:cs typeface="+mn-ea"/>
                  <a:sym typeface="+mn-lt"/>
                </a:rPr>
                <a:t>HUANG JIAHUI コウ </a:t>
              </a:r>
              <a:r>
                <a:rPr sz="1000" dirty="0" err="1">
                  <a:solidFill>
                    <a:schemeClr val="bg1">
                      <a:lumMod val="50000"/>
                    </a:schemeClr>
                  </a:solidFill>
                  <a:latin typeface="Yu Gothic" panose="020B0400000000000000" pitchFamily="34" charset="-128"/>
                  <a:ea typeface="Yu Gothic" panose="020B0400000000000000" pitchFamily="34" charset="-128"/>
                  <a:cs typeface="+mn-ea"/>
                  <a:sym typeface="+mn-lt"/>
                </a:rPr>
                <a:t>カエ</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学籍番号：</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44251017</a:t>
              </a:r>
            </a:p>
          </p:txBody>
        </p:sp>
      </p:grpSp>
      <p:grpSp>
        <p:nvGrpSpPr>
          <p:cNvPr id="5" name="组合 4"/>
          <p:cNvGrpSpPr/>
          <p:nvPr/>
        </p:nvGrpSpPr>
        <p:grpSpPr>
          <a:xfrm>
            <a:off x="2771746" y="3113510"/>
            <a:ext cx="4065635" cy="245110"/>
            <a:chOff x="3020965" y="3077700"/>
            <a:chExt cx="4065635" cy="245110"/>
          </a:xfrm>
        </p:grpSpPr>
        <p:grpSp>
          <p:nvGrpSpPr>
            <p:cNvPr id="6" name="PA_淘宝店chenying0907 46"/>
            <p:cNvGrpSpPr/>
            <p:nvPr>
              <p:custDataLst>
                <p:tags r:id="rId9"/>
              </p:custDataLst>
            </p:nvPr>
          </p:nvGrpSpPr>
          <p:grpSpPr>
            <a:xfrm>
              <a:off x="3020965" y="3131185"/>
              <a:ext cx="117790" cy="133898"/>
              <a:chOff x="860980" y="3583766"/>
              <a:chExt cx="100336" cy="114060"/>
            </a:xfrm>
            <a:solidFill>
              <a:schemeClr val="bg1">
                <a:lumMod val="65000"/>
              </a:schemeClr>
            </a:solidFill>
          </p:grpSpPr>
          <p:sp>
            <p:nvSpPr>
              <p:cNvPr id="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sp>
            <p:nvSpPr>
              <p:cNvPr id="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grpSp>
        <p:sp>
          <p:nvSpPr>
            <p:cNvPr id="7" name="PA_文本框 19"/>
            <p:cNvSpPr txBox="1">
              <a:spLocks noChangeArrowheads="1"/>
            </p:cNvSpPr>
            <p:nvPr>
              <p:custDataLst>
                <p:tags r:id="rId10"/>
              </p:custDataLst>
            </p:nvPr>
          </p:nvSpPr>
          <p:spPr bwMode="auto">
            <a:xfrm>
              <a:off x="3204641" y="3077700"/>
              <a:ext cx="3881959"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1000" dirty="0">
                  <a:solidFill>
                    <a:schemeClr val="bg1">
                      <a:lumMod val="50000"/>
                    </a:schemeClr>
                  </a:solidFill>
                  <a:latin typeface="Yu Gothic" panose="020B0400000000000000" pitchFamily="34" charset="-128"/>
                  <a:ea typeface="Yu Gothic" panose="020B0400000000000000" pitchFamily="34" charset="-128"/>
                  <a:cs typeface="+mn-ea"/>
                  <a:sym typeface="+mn-lt"/>
                </a:rPr>
                <a:t>XIAN ZITAI セン </a:t>
              </a:r>
              <a:r>
                <a:rPr sz="1000" dirty="0" err="1">
                  <a:solidFill>
                    <a:schemeClr val="bg1">
                      <a:lumMod val="50000"/>
                    </a:schemeClr>
                  </a:solidFill>
                  <a:latin typeface="Yu Gothic" panose="020B0400000000000000" pitchFamily="34" charset="-128"/>
                  <a:ea typeface="Yu Gothic" panose="020B0400000000000000" pitchFamily="34" charset="-128"/>
                  <a:cs typeface="+mn-ea"/>
                  <a:sym typeface="+mn-lt"/>
                </a:rPr>
                <a:t>シタイ</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学籍番号：</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44251034</a:t>
              </a:r>
            </a:p>
          </p:txBody>
        </p:sp>
      </p:grpSp>
      <p:grpSp>
        <p:nvGrpSpPr>
          <p:cNvPr id="10" name="组合 9"/>
          <p:cNvGrpSpPr/>
          <p:nvPr/>
        </p:nvGrpSpPr>
        <p:grpSpPr>
          <a:xfrm>
            <a:off x="2771746" y="3410686"/>
            <a:ext cx="4065635" cy="245110"/>
            <a:chOff x="3020965" y="3077700"/>
            <a:chExt cx="4065635" cy="245110"/>
          </a:xfrm>
        </p:grpSpPr>
        <p:grpSp>
          <p:nvGrpSpPr>
            <p:cNvPr id="11" name="PA_淘宝店chenying0907 46"/>
            <p:cNvGrpSpPr/>
            <p:nvPr>
              <p:custDataLst>
                <p:tags r:id="rId7"/>
              </p:custDataLst>
            </p:nvPr>
          </p:nvGrpSpPr>
          <p:grpSpPr>
            <a:xfrm>
              <a:off x="3020965" y="3131185"/>
              <a:ext cx="117790" cy="133898"/>
              <a:chOff x="860980" y="3583766"/>
              <a:chExt cx="100336" cy="114060"/>
            </a:xfrm>
            <a:solidFill>
              <a:schemeClr val="bg1">
                <a:lumMod val="65000"/>
              </a:schemeClr>
            </a:solidFill>
          </p:grpSpPr>
          <p:sp>
            <p:nvSpPr>
              <p:cNvPr id="14"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sp>
            <p:nvSpPr>
              <p:cNvPr id="15"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grpSp>
        <p:sp>
          <p:nvSpPr>
            <p:cNvPr id="13" name="PA_文本框 19"/>
            <p:cNvSpPr txBox="1">
              <a:spLocks noChangeArrowheads="1"/>
            </p:cNvSpPr>
            <p:nvPr>
              <p:custDataLst>
                <p:tags r:id="rId8"/>
              </p:custDataLst>
            </p:nvPr>
          </p:nvSpPr>
          <p:spPr bwMode="auto">
            <a:xfrm>
              <a:off x="3204641" y="3077700"/>
              <a:ext cx="3881959"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000" dirty="0">
                  <a:solidFill>
                    <a:schemeClr val="bg1">
                      <a:lumMod val="50000"/>
                    </a:schemeClr>
                  </a:solidFill>
                  <a:latin typeface="Yu Gothic" panose="020B0400000000000000" pitchFamily="34" charset="-128"/>
                  <a:ea typeface="Yu Gothic" panose="020B0400000000000000" pitchFamily="34" charset="-128"/>
                  <a:cs typeface="+mn-ea"/>
                  <a:sym typeface="+mn-lt"/>
                </a:rPr>
                <a:t>MIAO PEI CHI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ミャオ</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ペイチー  </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学籍番号：</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44251061</a:t>
              </a:r>
            </a:p>
          </p:txBody>
        </p:sp>
      </p:grpSp>
      <p:grpSp>
        <p:nvGrpSpPr>
          <p:cNvPr id="16" name="组合 15"/>
          <p:cNvGrpSpPr/>
          <p:nvPr/>
        </p:nvGrpSpPr>
        <p:grpSpPr>
          <a:xfrm>
            <a:off x="2768626" y="3723402"/>
            <a:ext cx="4065635" cy="245110"/>
            <a:chOff x="3020965" y="3077700"/>
            <a:chExt cx="4065635" cy="245110"/>
          </a:xfrm>
        </p:grpSpPr>
        <p:grpSp>
          <p:nvGrpSpPr>
            <p:cNvPr id="17" name="PA_淘宝店chenying0907 46"/>
            <p:cNvGrpSpPr/>
            <p:nvPr>
              <p:custDataLst>
                <p:tags r:id="rId5"/>
              </p:custDataLst>
            </p:nvPr>
          </p:nvGrpSpPr>
          <p:grpSpPr>
            <a:xfrm>
              <a:off x="3020965" y="3131185"/>
              <a:ext cx="117790" cy="133898"/>
              <a:chOff x="860980" y="3583766"/>
              <a:chExt cx="100336" cy="114060"/>
            </a:xfrm>
            <a:solidFill>
              <a:schemeClr val="bg1">
                <a:lumMod val="65000"/>
              </a:schemeClr>
            </a:solidFill>
          </p:grpSpPr>
          <p:sp>
            <p:nvSpPr>
              <p:cNvPr id="19"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sp>
            <p:nvSpPr>
              <p:cNvPr id="20"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cs typeface="+mn-ea"/>
                  <a:sym typeface="+mn-lt"/>
                </a:endParaRPr>
              </a:p>
            </p:txBody>
          </p:sp>
        </p:grpSp>
        <p:sp>
          <p:nvSpPr>
            <p:cNvPr id="18" name="PA_文本框 19"/>
            <p:cNvSpPr txBox="1">
              <a:spLocks noChangeArrowheads="1"/>
            </p:cNvSpPr>
            <p:nvPr>
              <p:custDataLst>
                <p:tags r:id="rId6"/>
              </p:custDataLst>
            </p:nvPr>
          </p:nvSpPr>
          <p:spPr bwMode="auto">
            <a:xfrm>
              <a:off x="3204641" y="3077700"/>
              <a:ext cx="3881959"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1000" dirty="0">
                  <a:solidFill>
                    <a:schemeClr val="bg1">
                      <a:lumMod val="50000"/>
                    </a:schemeClr>
                  </a:solidFill>
                  <a:latin typeface="Yu Gothic" panose="020B0400000000000000" pitchFamily="34" charset="-128"/>
                  <a:ea typeface="Yu Gothic" panose="020B0400000000000000" pitchFamily="34" charset="-128"/>
                  <a:cs typeface="+mn-ea"/>
                  <a:sym typeface="+mn-lt"/>
                </a:rPr>
                <a:t>ZHANG YILONG チョウ </a:t>
              </a:r>
              <a:r>
                <a:rPr sz="1000" dirty="0" err="1">
                  <a:solidFill>
                    <a:schemeClr val="bg1">
                      <a:lumMod val="50000"/>
                    </a:schemeClr>
                  </a:solidFill>
                  <a:latin typeface="Yu Gothic" panose="020B0400000000000000" pitchFamily="34" charset="-128"/>
                  <a:ea typeface="Yu Gothic" panose="020B0400000000000000" pitchFamily="34" charset="-128"/>
                  <a:cs typeface="+mn-ea"/>
                  <a:sym typeface="+mn-lt"/>
                </a:rPr>
                <a:t>ゲイロウ</a:t>
              </a:r>
              <a:r>
                <a:rPr 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000" dirty="0">
                  <a:solidFill>
                    <a:schemeClr val="bg1">
                      <a:lumMod val="50000"/>
                    </a:schemeClr>
                  </a:solidFill>
                  <a:latin typeface="Yu Gothic" panose="020B0400000000000000" pitchFamily="34" charset="-128"/>
                  <a:ea typeface="Yu Gothic" panose="020B0400000000000000" pitchFamily="34" charset="-128"/>
                  <a:cs typeface="+mn-ea"/>
                  <a:sym typeface="+mn-lt"/>
                </a:rPr>
                <a:t>学籍番号：</a:t>
              </a:r>
              <a:r>
                <a:rPr lang="en-US" altLang="ja-JP" sz="1000" dirty="0">
                  <a:solidFill>
                    <a:schemeClr val="bg1">
                      <a:lumMod val="50000"/>
                    </a:schemeClr>
                  </a:solidFill>
                  <a:latin typeface="Yu Gothic" panose="020B0400000000000000" pitchFamily="34" charset="-128"/>
                  <a:ea typeface="Yu Gothic" panose="020B0400000000000000" pitchFamily="34" charset="-128"/>
                  <a:cs typeface="+mn-ea"/>
                  <a:sym typeface="+mn-lt"/>
                </a:rPr>
                <a:t>44251043</a:t>
              </a:r>
            </a:p>
          </p:txBody>
        </p:sp>
      </p:grpSp>
      <p:sp>
        <p:nvSpPr>
          <p:cNvPr id="30" name="PA_文本框 4"/>
          <p:cNvSpPr txBox="1">
            <a:spLocks noChangeArrowheads="1"/>
          </p:cNvSpPr>
          <p:nvPr>
            <p:custDataLst>
              <p:tags r:id="rId4"/>
            </p:custDataLst>
          </p:nvPr>
        </p:nvSpPr>
        <p:spPr bwMode="auto">
          <a:xfrm>
            <a:off x="4067810" y="2355850"/>
            <a:ext cx="10083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 typeface="Arial" panose="020B0604020202090204" pitchFamily="34" charset="0"/>
              <a:buNone/>
            </a:pPr>
            <a:r>
              <a:rPr lang="zh-CN" altLang="en-US" sz="1400" dirty="0">
                <a:ln w="6350">
                  <a:noFill/>
                </a:ln>
                <a:solidFill>
                  <a:schemeClr val="bg1">
                    <a:lumMod val="50000"/>
                  </a:schemeClr>
                </a:solidFill>
                <a:latin typeface="Yu Gothic" panose="020B0400000000000000" pitchFamily="34" charset="-128"/>
                <a:ea typeface="Yu Gothic" panose="020B0400000000000000" pitchFamily="34" charset="-128"/>
                <a:cs typeface="+mn-ea"/>
                <a:sym typeface="+mn-lt"/>
              </a:rPr>
              <a:t>Group 5</a:t>
            </a:r>
          </a:p>
        </p:txBody>
      </p:sp>
    </p:spTree>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PA_文本框 4"/>
          <p:cNvSpPr txBox="1">
            <a:spLocks noChangeArrowheads="1"/>
          </p:cNvSpPr>
          <p:nvPr>
            <p:custDataLst>
              <p:tags r:id="rId2"/>
            </p:custDataLst>
          </p:nvPr>
        </p:nvSpPr>
        <p:spPr bwMode="auto">
          <a:xfrm>
            <a:off x="395605" y="167005"/>
            <a:ext cx="5204460"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ja-JP" altLang="en-US" sz="2800" dirty="0">
                <a:solidFill>
                  <a:schemeClr val="accent3"/>
                </a:solidFill>
                <a:latin typeface="Yu Gothic" panose="020B0400000000000000" pitchFamily="34" charset="-128"/>
                <a:ea typeface="Yu Gothic" panose="020B0400000000000000" pitchFamily="34" charset="-128"/>
                <a:cs typeface="+mn-ea"/>
                <a:sym typeface="+mn-ea"/>
              </a:rPr>
              <a:t>まとめ</a:t>
            </a:r>
            <a:endParaRPr lang="zh-CN" altLang="en-US" sz="2800" dirty="0">
              <a:solidFill>
                <a:schemeClr val="accent3"/>
              </a:solidFill>
              <a:latin typeface="Yu Gothic" panose="020B0400000000000000" pitchFamily="34" charset="-128"/>
              <a:ea typeface="Yu Gothic" panose="020B0400000000000000" pitchFamily="34" charset="-128"/>
              <a:cs typeface="+mn-ea"/>
              <a:sym typeface="+mn-ea"/>
            </a:endParaRPr>
          </a:p>
        </p:txBody>
      </p:sp>
      <p:sp>
        <p:nvSpPr>
          <p:cNvPr id="5" name="PA_文本框 4"/>
          <p:cNvSpPr txBox="1">
            <a:spLocks noChangeArrowheads="1"/>
          </p:cNvSpPr>
          <p:nvPr>
            <p:custDataLst>
              <p:tags r:id="rId3"/>
            </p:custDataLst>
          </p:nvPr>
        </p:nvSpPr>
        <p:spPr bwMode="auto">
          <a:xfrm>
            <a:off x="611560" y="1059835"/>
            <a:ext cx="6624736" cy="377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ja-JP" altLang="en-US" sz="1600" dirty="0">
                <a:solidFill>
                  <a:schemeClr val="accent3"/>
                </a:solidFill>
                <a:latin typeface="Yu Gothic" panose="020B0400000000000000" pitchFamily="34" charset="-128"/>
                <a:ea typeface="Yu Gothic" panose="020B0400000000000000" pitchFamily="34" charset="-128"/>
                <a:cs typeface="+mn-ea"/>
                <a:sym typeface="+mn-ea"/>
              </a:rPr>
              <a:t>市場は高成長</a:t>
            </a:r>
            <a:endParaRPr lang="en-US" altLang="ja-JP" sz="1600" dirty="0">
              <a:solidFill>
                <a:schemeClr val="accent3"/>
              </a:solidFill>
              <a:latin typeface="Yu Gothic" panose="020B0400000000000000" pitchFamily="34" charset="-128"/>
              <a:ea typeface="Yu Gothic" panose="020B0400000000000000" pitchFamily="34" charset="-128"/>
              <a:cs typeface="+mn-ea"/>
              <a:sym typeface="+mn-ea"/>
            </a:endParaRPr>
          </a:p>
          <a:p>
            <a:pPr algn="l">
              <a:buFont typeface="Arial" panose="020B0604020202090204" pitchFamily="34" charset="0"/>
              <a:buNone/>
            </a:pPr>
            <a:endParaRPr lang="en-US" altLang="ja-JP" sz="1400" dirty="0">
              <a:solidFill>
                <a:schemeClr val="accent3"/>
              </a:solidFill>
              <a:latin typeface="Yu Gothic" panose="020B0400000000000000" pitchFamily="34" charset="-128"/>
              <a:ea typeface="Yu Gothic" panose="020B0400000000000000" pitchFamily="34" charset="-128"/>
              <a:cs typeface="+mn-ea"/>
              <a:sym typeface="+mn-ea"/>
            </a:endParaRPr>
          </a:p>
          <a:p>
            <a:pPr marL="171450" indent="-171450" algn="l" fontAlgn="auto">
              <a:lnSpc>
                <a:spcPct val="140000"/>
              </a:lnSpc>
              <a:buFont typeface="Arial" panose="020B0604020202090204" pitchFamily="34" charset="0"/>
              <a:buChar char="•"/>
            </a:pP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市場規模は今後も高速成長を継続</a:t>
            </a:r>
          </a:p>
          <a:p>
            <a:pPr marL="171450" indent="-171450" algn="l" fontAlgn="auto">
              <a:lnSpc>
                <a:spcPct val="140000"/>
              </a:lnSpc>
              <a:buFont typeface="Arial" panose="020B0604020202090204" pitchFamily="34" charset="0"/>
              <a:buChar char="•"/>
            </a:pP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共働き増加で家事自動化ニーズが急拡大</a:t>
            </a:r>
          </a:p>
          <a:p>
            <a:pPr marL="171450" indent="-171450" algn="l" fontAlgn="auto">
              <a:lnSpc>
                <a:spcPct val="140000"/>
              </a:lnSpc>
              <a:buFont typeface="Arial" panose="020B0604020202090204" pitchFamily="34" charset="0"/>
              <a:buChar char="•"/>
            </a:pP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高機能モデルへの買い替えが加速中</a:t>
            </a:r>
          </a:p>
          <a:p>
            <a:pPr algn="l">
              <a:buFont typeface="Arial" panose="020B0604020202090204" pitchFamily="34" charset="0"/>
              <a:buNone/>
            </a:pPr>
            <a:endParaRPr lang="en-US" altLang="ja-JP" sz="1200" dirty="0">
              <a:solidFill>
                <a:schemeClr val="accent3"/>
              </a:solidFill>
              <a:latin typeface="Yu Gothic" panose="020B0400000000000000" pitchFamily="34" charset="-128"/>
              <a:ea typeface="Yu Gothic" panose="020B0400000000000000" pitchFamily="34" charset="-128"/>
              <a:cs typeface="+mn-ea"/>
              <a:sym typeface="+mn-ea"/>
            </a:endParaRPr>
          </a:p>
          <a:p>
            <a:pPr algn="l">
              <a:buFont typeface="Arial" panose="020B0604020202090204" pitchFamily="34" charset="0"/>
              <a:buNone/>
            </a:pPr>
            <a:endParaRPr lang="en-US" altLang="ja-JP" sz="1200" dirty="0">
              <a:solidFill>
                <a:schemeClr val="accent3"/>
              </a:solidFill>
              <a:latin typeface="Yu Gothic" panose="020B0400000000000000" pitchFamily="34" charset="-128"/>
              <a:ea typeface="Yu Gothic" panose="020B0400000000000000" pitchFamily="34" charset="-128"/>
              <a:cs typeface="+mn-ea"/>
              <a:sym typeface="+mn-ea"/>
            </a:endParaRPr>
          </a:p>
          <a:p>
            <a:pPr algn="l">
              <a:buFont typeface="Arial" panose="020B0604020202090204" pitchFamily="34" charset="0"/>
              <a:buNone/>
            </a:pPr>
            <a:endParaRPr lang="en-US" altLang="ja-JP" sz="1200" dirty="0">
              <a:solidFill>
                <a:schemeClr val="accent3"/>
              </a:solidFill>
              <a:latin typeface="Yu Gothic" panose="020B0400000000000000" pitchFamily="34" charset="-128"/>
              <a:ea typeface="Yu Gothic" panose="020B0400000000000000" pitchFamily="34" charset="-128"/>
              <a:cs typeface="+mn-ea"/>
              <a:sym typeface="+mn-ea"/>
            </a:endParaRPr>
          </a:p>
          <a:p>
            <a:pPr algn="l">
              <a:buFont typeface="Arial" panose="020B0604020202090204" pitchFamily="34" charset="0"/>
              <a:buNone/>
            </a:pPr>
            <a:r>
              <a:rPr lang="en-US" altLang="ja-JP" sz="1600" dirty="0">
                <a:solidFill>
                  <a:schemeClr val="accent3"/>
                </a:solidFill>
                <a:latin typeface="Yu Gothic" panose="020B0400000000000000" pitchFamily="34" charset="-128"/>
                <a:ea typeface="Yu Gothic" panose="020B0400000000000000" pitchFamily="34" charset="-128"/>
                <a:cs typeface="+mn-ea"/>
                <a:sym typeface="+mn-ea"/>
              </a:rPr>
              <a:t>To-Be</a:t>
            </a:r>
            <a:r>
              <a:rPr lang="zh-CN" altLang="en-US" sz="1600" dirty="0">
                <a:solidFill>
                  <a:schemeClr val="accent3"/>
                </a:solidFill>
                <a:latin typeface="Yu Gothic" panose="020B0400000000000000" pitchFamily="34" charset="-128"/>
                <a:ea typeface="Yu Gothic" panose="020B0400000000000000" pitchFamily="34" charset="-128"/>
                <a:cs typeface="+mn-ea"/>
                <a:sym typeface="+mn-ea"/>
              </a:rPr>
              <a:t>案</a:t>
            </a:r>
            <a:r>
              <a:rPr lang="ja-JP" altLang="en-US" sz="1600" dirty="0">
                <a:solidFill>
                  <a:schemeClr val="accent3"/>
                </a:solidFill>
                <a:latin typeface="Yu Gothic" panose="020B0400000000000000" pitchFamily="34" charset="-128"/>
                <a:ea typeface="Yu Gothic" panose="020B0400000000000000" pitchFamily="34" charset="-128"/>
                <a:cs typeface="+mn-ea"/>
                <a:sym typeface="+mn-ea"/>
              </a:rPr>
              <a:t>の</a:t>
            </a:r>
            <a:r>
              <a:rPr lang="zh-CN" altLang="en-US" sz="1600" dirty="0">
                <a:solidFill>
                  <a:schemeClr val="accent3"/>
                </a:solidFill>
                <a:latin typeface="Yu Gothic" panose="020B0400000000000000" pitchFamily="34" charset="-128"/>
                <a:ea typeface="Yu Gothic" panose="020B0400000000000000" pitchFamily="34" charset="-128"/>
                <a:cs typeface="+mn-ea"/>
                <a:sym typeface="+mn-ea"/>
              </a:rPr>
              <a:t>魅力</a:t>
            </a:r>
            <a:endParaRPr lang="en-US" altLang="zh-CN" sz="1600" dirty="0">
              <a:solidFill>
                <a:schemeClr val="accent3"/>
              </a:solidFill>
              <a:latin typeface="Yu Gothic" panose="020B0400000000000000" pitchFamily="34" charset="-128"/>
              <a:ea typeface="Yu Gothic" panose="020B0400000000000000" pitchFamily="34" charset="-128"/>
              <a:cs typeface="+mn-ea"/>
              <a:sym typeface="+mn-ea"/>
            </a:endParaRPr>
          </a:p>
          <a:p>
            <a:pPr algn="l" fontAlgn="auto">
              <a:lnSpc>
                <a:spcPct val="120000"/>
              </a:lnSpc>
              <a:buFont typeface="Arial" panose="020B0604020202090204" pitchFamily="34" charset="0"/>
              <a:buNone/>
            </a:pPr>
            <a:endParaRPr lang="en-US" altLang="zh-CN" sz="1400" dirty="0">
              <a:solidFill>
                <a:schemeClr val="accent3"/>
              </a:solidFill>
              <a:latin typeface="Yu Gothic" panose="020B0400000000000000" pitchFamily="34" charset="-128"/>
              <a:ea typeface="Yu Gothic" panose="020B0400000000000000" pitchFamily="34" charset="-128"/>
              <a:cs typeface="+mn-ea"/>
              <a:sym typeface="+mn-ea"/>
            </a:endParaRPr>
          </a:p>
          <a:p>
            <a:pPr marL="171450" indent="-171450" algn="l" fontAlgn="auto">
              <a:lnSpc>
                <a:spcPct val="140000"/>
              </a:lnSpc>
              <a:buClrTx/>
              <a:buSzTx/>
              <a:buFont typeface="Arial" panose="020B0604020202090204" pitchFamily="34" charset="0"/>
              <a:buChar char="•"/>
            </a:pP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ユーザー：自動集塵・温水洗浄・給排水が全自動化され日々の手間を削減</a:t>
            </a:r>
          </a:p>
          <a:p>
            <a:pPr marL="171450" indent="-171450" algn="l" fontAlgn="auto">
              <a:lnSpc>
                <a:spcPct val="140000"/>
              </a:lnSpc>
              <a:buClrTx/>
              <a:buSzTx/>
              <a:buFont typeface="Arial" panose="020B0604020202090204" pitchFamily="34" charset="0"/>
              <a:buChar char="•"/>
            </a:pP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自社：原価を抑えつつ高い粗利と市場競争力を確保</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PA_淘宝店chenying0907 24"/>
          <p:cNvGrpSpPr/>
          <p:nvPr>
            <p:custDataLst>
              <p:tags r:id="rId1"/>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0" name="PA_文本框 4"/>
          <p:cNvSpPr txBox="1">
            <a:spLocks noChangeArrowheads="1"/>
          </p:cNvSpPr>
          <p:nvPr>
            <p:custDataLst>
              <p:tags r:id="rId2"/>
            </p:custDataLst>
          </p:nvPr>
        </p:nvSpPr>
        <p:spPr bwMode="auto">
          <a:xfrm>
            <a:off x="539804" y="195767"/>
            <a:ext cx="18084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90204" pitchFamily="34" charset="0"/>
              <a:buNone/>
            </a:pPr>
            <a:r>
              <a:rPr lang="zh-CN" altLang="en-US" sz="3200" dirty="0">
                <a:solidFill>
                  <a:schemeClr val="accent3"/>
                </a:solidFill>
                <a:latin typeface="Yu Gothic" panose="020B0400000000000000" pitchFamily="34" charset="-128"/>
                <a:ea typeface="Yu Gothic" panose="020B0400000000000000" pitchFamily="34" charset="-128"/>
                <a:cs typeface="+mn-ea"/>
                <a:sym typeface="+mn-lt"/>
              </a:rPr>
              <a:t>市場分析</a:t>
            </a:r>
          </a:p>
        </p:txBody>
      </p:sp>
      <p:sp>
        <p:nvSpPr>
          <p:cNvPr id="6" name="コンテンツ プレースホルダー 2"/>
          <p:cNvSpPr txBox="1"/>
          <p:nvPr/>
        </p:nvSpPr>
        <p:spPr>
          <a:xfrm>
            <a:off x="838200" y="776007"/>
            <a:ext cx="10515600" cy="493597"/>
          </a:xfrm>
          <a:prstGeom prst="rect">
            <a:avLst/>
          </a:prstGeom>
        </p:spPr>
        <p:txBody>
          <a:bodyPr>
            <a:norm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Font typeface="Arial" panose="020B0604020202090204" pitchFamily="34" charset="0"/>
              <a:buNone/>
            </a:pPr>
            <a:endParaRPr lang="en-US" altLang="ja-JP" sz="2400" dirty="0">
              <a:latin typeface="Yu Gothic Medium" panose="020B0500000000000000" pitchFamily="34" charset="-128"/>
              <a:ea typeface="Yu Gothic Medium" panose="020B0500000000000000" pitchFamily="34" charset="-128"/>
            </a:endParaRPr>
          </a:p>
        </p:txBody>
      </p:sp>
      <p:grpSp>
        <p:nvGrpSpPr>
          <p:cNvPr id="14" name="组合 13"/>
          <p:cNvGrpSpPr/>
          <p:nvPr/>
        </p:nvGrpSpPr>
        <p:grpSpPr>
          <a:xfrm>
            <a:off x="582561" y="295910"/>
            <a:ext cx="10515600" cy="4943539"/>
            <a:chOff x="582561" y="295910"/>
            <a:chExt cx="10515600" cy="4943539"/>
          </a:xfrm>
        </p:grpSpPr>
        <p:sp>
          <p:nvSpPr>
            <p:cNvPr id="2" name="文本框 1"/>
            <p:cNvSpPr txBox="1"/>
            <p:nvPr/>
          </p:nvSpPr>
          <p:spPr>
            <a:xfrm>
              <a:off x="2484120" y="295910"/>
              <a:ext cx="4572000" cy="400110"/>
            </a:xfrm>
            <a:prstGeom prst="rect">
              <a:avLst/>
            </a:prstGeom>
            <a:noFill/>
          </p:spPr>
          <p:txBody>
            <a:bodyPr wrap="square" rtlCol="0" anchor="t">
              <a:spAutoFit/>
            </a:bodyPr>
            <a:lstStyle/>
            <a:p>
              <a:r>
                <a:rPr lang="ja-JP" altLang="en-US" sz="2000" dirty="0">
                  <a:solidFill>
                    <a:schemeClr val="bg1">
                      <a:lumMod val="50000"/>
                    </a:schemeClr>
                  </a:solidFill>
                  <a:latin typeface="Yu Gothic" panose="020B0400000000000000" pitchFamily="34" charset="-128"/>
                  <a:ea typeface="Yu Gothic" panose="020B0400000000000000" pitchFamily="34" charset="-128"/>
                  <a:cs typeface="+mn-ea"/>
                </a:rPr>
                <a:t>市場規模（世界・日本）</a:t>
              </a:r>
            </a:p>
          </p:txBody>
        </p:sp>
        <p:grpSp>
          <p:nvGrpSpPr>
            <p:cNvPr id="13" name="组合 12"/>
            <p:cNvGrpSpPr/>
            <p:nvPr/>
          </p:nvGrpSpPr>
          <p:grpSpPr>
            <a:xfrm>
              <a:off x="582561" y="699542"/>
              <a:ext cx="10515600" cy="4539907"/>
              <a:chOff x="582561" y="699542"/>
              <a:chExt cx="10515600" cy="4539907"/>
            </a:xfrm>
          </p:grpSpPr>
          <p:pic>
            <p:nvPicPr>
              <p:cNvPr id="7" name="图片 6"/>
              <p:cNvPicPr>
                <a:picLocks noChangeAspect="1"/>
              </p:cNvPicPr>
              <p:nvPr/>
            </p:nvPicPr>
            <p:blipFill>
              <a:blip r:embed="rId5"/>
              <a:stretch>
                <a:fillRect/>
              </a:stretch>
            </p:blipFill>
            <p:spPr>
              <a:xfrm>
                <a:off x="582561" y="699542"/>
                <a:ext cx="3900948" cy="3069985"/>
              </a:xfrm>
              <a:prstGeom prst="rect">
                <a:avLst/>
              </a:prstGeom>
            </p:spPr>
          </p:pic>
          <p:pic>
            <p:nvPicPr>
              <p:cNvPr id="8" name="图片 7"/>
              <p:cNvPicPr>
                <a:picLocks noChangeAspect="1"/>
              </p:cNvPicPr>
              <p:nvPr/>
            </p:nvPicPr>
            <p:blipFill>
              <a:blip r:embed="rId6"/>
              <a:stretch>
                <a:fillRect/>
              </a:stretch>
            </p:blipFill>
            <p:spPr>
              <a:xfrm>
                <a:off x="4644008" y="699542"/>
                <a:ext cx="3559279" cy="3072581"/>
              </a:xfrm>
              <a:prstGeom prst="rect">
                <a:avLst/>
              </a:prstGeom>
            </p:spPr>
          </p:pic>
          <p:sp>
            <p:nvSpPr>
              <p:cNvPr id="9" name="コンテンツ プレースホルダー 2"/>
              <p:cNvSpPr txBox="1"/>
              <p:nvPr/>
            </p:nvSpPr>
            <p:spPr>
              <a:xfrm>
                <a:off x="838200" y="3769526"/>
                <a:ext cx="3645309" cy="1469923"/>
              </a:xfrm>
              <a:prstGeom prst="rect">
                <a:avLst/>
              </a:prstGeom>
            </p:spPr>
            <p:txBody>
              <a:bodyPr vert="horz" lIns="91440" tIns="45720" rIns="91440" bIns="45720" rtlCol="0">
                <a:normAutofit/>
              </a:bodyPr>
              <a:lstStyle>
                <a:lvl1pPr marL="228600" indent="-372745" algn="l" defTabSz="914400" rtl="0" eaLnBrk="1" latinLnBrk="0" hangingPunct="1">
                  <a:lnSpc>
                    <a:spcPct val="90000"/>
                  </a:lnSpc>
                  <a:spcBef>
                    <a:spcPts val="1000"/>
                  </a:spcBef>
                  <a:buFontTx/>
                  <a:buBlip>
                    <a:blip r:embed="rId7"/>
                  </a:buBlip>
                  <a:defRPr kumimoji="1" sz="2800" kern="1200">
                    <a:solidFill>
                      <a:schemeClr val="tx1">
                        <a:lumMod val="75000"/>
                        <a:lumOff val="25000"/>
                      </a:schemeClr>
                    </a:solidFill>
                    <a:latin typeface="+mn-lt"/>
                    <a:ea typeface="+mn-ea"/>
                    <a:cs typeface="+mn-cs"/>
                  </a:defRPr>
                </a:lvl1pPr>
                <a:lvl2pPr marL="685800" indent="-336550" algn="l" defTabSz="914400" rtl="0" eaLnBrk="1" latinLnBrk="0" hangingPunct="1">
                  <a:lnSpc>
                    <a:spcPct val="90000"/>
                  </a:lnSpc>
                  <a:spcBef>
                    <a:spcPts val="500"/>
                  </a:spcBef>
                  <a:buFontTx/>
                  <a:buBlip>
                    <a:blip r:embed="rId7"/>
                  </a:buBlip>
                  <a:defRPr kumimoji="1" sz="2400" kern="1200">
                    <a:solidFill>
                      <a:schemeClr val="tx1">
                        <a:lumMod val="75000"/>
                        <a:lumOff val="25000"/>
                      </a:schemeClr>
                    </a:solidFill>
                    <a:latin typeface="+mn-lt"/>
                    <a:ea typeface="+mn-ea"/>
                    <a:cs typeface="+mn-cs"/>
                  </a:defRPr>
                </a:lvl2pPr>
                <a:lvl3pPr marL="1143000" indent="-300355" algn="l" defTabSz="914400" rtl="0" eaLnBrk="1" latinLnBrk="0" hangingPunct="1">
                  <a:lnSpc>
                    <a:spcPct val="90000"/>
                  </a:lnSpc>
                  <a:spcBef>
                    <a:spcPts val="500"/>
                  </a:spcBef>
                  <a:buFontTx/>
                  <a:buBlip>
                    <a:blip r:embed="rId7"/>
                  </a:buBlip>
                  <a:defRPr kumimoji="1" sz="2000" kern="1200">
                    <a:solidFill>
                      <a:schemeClr val="tx1">
                        <a:lumMod val="75000"/>
                        <a:lumOff val="25000"/>
                      </a:schemeClr>
                    </a:solidFill>
                    <a:latin typeface="+mn-lt"/>
                    <a:ea typeface="+mn-ea"/>
                    <a:cs typeface="+mn-cs"/>
                  </a:defRPr>
                </a:lvl3pPr>
                <a:lvl4pPr marL="16002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4pPr>
                <a:lvl5pPr marL="20574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9pPr>
              </a:lstStyle>
              <a:p>
                <a:pPr marL="0" indent="0">
                  <a:buFontTx/>
                  <a:buNone/>
                </a:pPr>
                <a:r>
                  <a:rPr lang="ja-JP" altLang="en-US" sz="1400" dirty="0">
                    <a:solidFill>
                      <a:schemeClr val="tx1"/>
                    </a:solidFill>
                    <a:latin typeface="Yu Gothic" panose="020B0400000000000000" pitchFamily="34" charset="-128"/>
                    <a:ea typeface="Yu Gothic" panose="020B0400000000000000" pitchFamily="34" charset="-128"/>
                  </a:rPr>
                  <a:t>世界</a:t>
                </a:r>
                <a:endParaRPr lang="en-US" altLang="ja-JP" sz="1400" dirty="0">
                  <a:solidFill>
                    <a:schemeClr val="tx1"/>
                  </a:solidFill>
                  <a:latin typeface="Yu Gothic" panose="020B0400000000000000" pitchFamily="34" charset="-128"/>
                  <a:ea typeface="Yu Gothic" panose="020B0400000000000000" pitchFamily="34" charset="-128"/>
                </a:endParaRP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2021: $4,479.8</a:t>
                </a: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2030: $29,824.5</a:t>
                </a: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CAGR: 23.4%</a:t>
                </a:r>
              </a:p>
              <a:p>
                <a:pPr marL="0" indent="0">
                  <a:buFontTx/>
                  <a:buNone/>
                </a:pPr>
                <a:endParaRPr lang="en-US" altLang="ja-JP" sz="1400" dirty="0">
                  <a:solidFill>
                    <a:schemeClr val="tx1"/>
                  </a:solidFill>
                  <a:latin typeface="Yu Gothic Medium" panose="020B0500000000000000" pitchFamily="34" charset="-128"/>
                  <a:ea typeface="Yu Gothic Medium" panose="020B0500000000000000" pitchFamily="34" charset="-128"/>
                </a:endParaRPr>
              </a:p>
            </p:txBody>
          </p:sp>
          <p:sp>
            <p:nvSpPr>
              <p:cNvPr id="10" name="コンテンツ プレースホルダー 2"/>
              <p:cNvSpPr txBox="1"/>
              <p:nvPr/>
            </p:nvSpPr>
            <p:spPr>
              <a:xfrm>
                <a:off x="4796408" y="3766926"/>
                <a:ext cx="3645309" cy="1469923"/>
              </a:xfrm>
              <a:prstGeom prst="rect">
                <a:avLst/>
              </a:prstGeom>
            </p:spPr>
            <p:txBody>
              <a:bodyPr vert="horz" lIns="91440" tIns="45720" rIns="91440" bIns="45720" rtlCol="0">
                <a:normAutofit/>
              </a:bodyPr>
              <a:lstStyle>
                <a:lvl1pPr marL="228600" indent="-372745" algn="l" defTabSz="914400" rtl="0" eaLnBrk="1" latinLnBrk="0" hangingPunct="1">
                  <a:lnSpc>
                    <a:spcPct val="90000"/>
                  </a:lnSpc>
                  <a:spcBef>
                    <a:spcPts val="1000"/>
                  </a:spcBef>
                  <a:buFontTx/>
                  <a:buBlip>
                    <a:blip r:embed="rId7"/>
                  </a:buBlip>
                  <a:defRPr kumimoji="1" sz="2800" kern="1200">
                    <a:solidFill>
                      <a:schemeClr val="tx1">
                        <a:lumMod val="75000"/>
                        <a:lumOff val="25000"/>
                      </a:schemeClr>
                    </a:solidFill>
                    <a:latin typeface="+mn-lt"/>
                    <a:ea typeface="+mn-ea"/>
                    <a:cs typeface="+mn-cs"/>
                  </a:defRPr>
                </a:lvl1pPr>
                <a:lvl2pPr marL="685800" indent="-336550" algn="l" defTabSz="914400" rtl="0" eaLnBrk="1" latinLnBrk="0" hangingPunct="1">
                  <a:lnSpc>
                    <a:spcPct val="90000"/>
                  </a:lnSpc>
                  <a:spcBef>
                    <a:spcPts val="500"/>
                  </a:spcBef>
                  <a:buFontTx/>
                  <a:buBlip>
                    <a:blip r:embed="rId7"/>
                  </a:buBlip>
                  <a:defRPr kumimoji="1" sz="2400" kern="1200">
                    <a:solidFill>
                      <a:schemeClr val="tx1">
                        <a:lumMod val="75000"/>
                        <a:lumOff val="25000"/>
                      </a:schemeClr>
                    </a:solidFill>
                    <a:latin typeface="+mn-lt"/>
                    <a:ea typeface="+mn-ea"/>
                    <a:cs typeface="+mn-cs"/>
                  </a:defRPr>
                </a:lvl2pPr>
                <a:lvl3pPr marL="1143000" indent="-300355" algn="l" defTabSz="914400" rtl="0" eaLnBrk="1" latinLnBrk="0" hangingPunct="1">
                  <a:lnSpc>
                    <a:spcPct val="90000"/>
                  </a:lnSpc>
                  <a:spcBef>
                    <a:spcPts val="500"/>
                  </a:spcBef>
                  <a:buFontTx/>
                  <a:buBlip>
                    <a:blip r:embed="rId7"/>
                  </a:buBlip>
                  <a:defRPr kumimoji="1" sz="2000" kern="1200">
                    <a:solidFill>
                      <a:schemeClr val="tx1">
                        <a:lumMod val="75000"/>
                        <a:lumOff val="25000"/>
                      </a:schemeClr>
                    </a:solidFill>
                    <a:latin typeface="+mn-lt"/>
                    <a:ea typeface="+mn-ea"/>
                    <a:cs typeface="+mn-cs"/>
                  </a:defRPr>
                </a:lvl3pPr>
                <a:lvl4pPr marL="16002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4pPr>
                <a:lvl5pPr marL="20574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9pPr>
              </a:lstStyle>
              <a:p>
                <a:pPr marL="0" indent="0">
                  <a:buFontTx/>
                  <a:buNone/>
                </a:pPr>
                <a:r>
                  <a:rPr lang="zh-CN" altLang="en-US" sz="1400" dirty="0">
                    <a:solidFill>
                      <a:schemeClr val="tx1"/>
                    </a:solidFill>
                    <a:latin typeface="Yu Gothic" panose="020B0400000000000000" pitchFamily="34" charset="-128"/>
                    <a:ea typeface="Yu Gothic" panose="020B0400000000000000" pitchFamily="34" charset="-128"/>
                  </a:rPr>
                  <a:t>日本</a:t>
                </a:r>
                <a:endParaRPr lang="en-US" altLang="ja-JP" sz="1400" dirty="0">
                  <a:solidFill>
                    <a:schemeClr val="tx1"/>
                  </a:solidFill>
                  <a:latin typeface="Yu Gothic" panose="020B0400000000000000" pitchFamily="34" charset="-128"/>
                  <a:ea typeface="Yu Gothic" panose="020B0400000000000000" pitchFamily="34" charset="-128"/>
                </a:endParaRP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2021: $351.0</a:t>
                </a: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2030: $2,</a:t>
                </a:r>
                <a:r>
                  <a:rPr lang="en-US" altLang="zh-CN" sz="1400" dirty="0">
                    <a:solidFill>
                      <a:schemeClr val="tx1"/>
                    </a:solidFill>
                    <a:latin typeface="Yu Gothic" panose="020B0400000000000000" pitchFamily="34" charset="-128"/>
                    <a:ea typeface="Yu Gothic" panose="020B0400000000000000" pitchFamily="34" charset="-128"/>
                  </a:rPr>
                  <a:t>641</a:t>
                </a:r>
                <a:r>
                  <a:rPr lang="en-US" altLang="ja-JP" sz="1400" dirty="0">
                    <a:solidFill>
                      <a:schemeClr val="tx1"/>
                    </a:solidFill>
                    <a:latin typeface="Yu Gothic" panose="020B0400000000000000" pitchFamily="34" charset="-128"/>
                    <a:ea typeface="Yu Gothic" panose="020B0400000000000000" pitchFamily="34" charset="-128"/>
                  </a:rPr>
                  <a:t>.5</a:t>
                </a:r>
              </a:p>
              <a:p>
                <a:pPr marL="0" indent="0">
                  <a:buFontTx/>
                  <a:buNone/>
                </a:pPr>
                <a:r>
                  <a:rPr lang="en-US" altLang="ja-JP" sz="1400" dirty="0">
                    <a:solidFill>
                      <a:schemeClr val="tx1"/>
                    </a:solidFill>
                    <a:latin typeface="Yu Gothic" panose="020B0400000000000000" pitchFamily="34" charset="-128"/>
                    <a:ea typeface="Yu Gothic" panose="020B0400000000000000" pitchFamily="34" charset="-128"/>
                  </a:rPr>
                  <a:t>CAGR: 25.1%</a:t>
                </a:r>
              </a:p>
              <a:p>
                <a:pPr marL="0" indent="0">
                  <a:buFontTx/>
                  <a:buNone/>
                </a:pPr>
                <a:endParaRPr lang="en-US" altLang="ja-JP" sz="1400" dirty="0">
                  <a:solidFill>
                    <a:schemeClr val="tx1"/>
                  </a:solidFill>
                  <a:latin typeface="Yu Gothic Medium" panose="020B0500000000000000" pitchFamily="34" charset="-128"/>
                  <a:ea typeface="Yu Gothic Medium" panose="020B0500000000000000" pitchFamily="34" charset="-128"/>
                </a:endParaRPr>
              </a:p>
            </p:txBody>
          </p:sp>
          <p:sp>
            <p:nvSpPr>
              <p:cNvPr id="11" name="コンテンツ プレースホルダー 2"/>
              <p:cNvSpPr txBox="1"/>
              <p:nvPr/>
            </p:nvSpPr>
            <p:spPr>
              <a:xfrm>
                <a:off x="582561" y="4948014"/>
                <a:ext cx="10515600" cy="252710"/>
              </a:xfrm>
              <a:prstGeom prst="rect">
                <a:avLst/>
              </a:prstGeom>
            </p:spPr>
            <p:txBody>
              <a:bodyPr vert="horz" lIns="91440" tIns="45720" rIns="91440" bIns="45720" rtlCol="0">
                <a:normAutofit/>
              </a:bodyPr>
              <a:lstStyle>
                <a:lvl1pPr marL="228600" indent="-372745" algn="l" defTabSz="914400" rtl="0" eaLnBrk="1" latinLnBrk="0" hangingPunct="1">
                  <a:lnSpc>
                    <a:spcPct val="90000"/>
                  </a:lnSpc>
                  <a:spcBef>
                    <a:spcPts val="1000"/>
                  </a:spcBef>
                  <a:buFontTx/>
                  <a:buBlip>
                    <a:blip r:embed="rId7"/>
                  </a:buBlip>
                  <a:defRPr kumimoji="1" sz="2800" kern="1200">
                    <a:solidFill>
                      <a:schemeClr val="tx1">
                        <a:lumMod val="75000"/>
                        <a:lumOff val="25000"/>
                      </a:schemeClr>
                    </a:solidFill>
                    <a:latin typeface="+mn-lt"/>
                    <a:ea typeface="+mn-ea"/>
                    <a:cs typeface="+mn-cs"/>
                  </a:defRPr>
                </a:lvl1pPr>
                <a:lvl2pPr marL="685800" indent="-336550" algn="l" defTabSz="914400" rtl="0" eaLnBrk="1" latinLnBrk="0" hangingPunct="1">
                  <a:lnSpc>
                    <a:spcPct val="90000"/>
                  </a:lnSpc>
                  <a:spcBef>
                    <a:spcPts val="500"/>
                  </a:spcBef>
                  <a:buFontTx/>
                  <a:buBlip>
                    <a:blip r:embed="rId7"/>
                  </a:buBlip>
                  <a:defRPr kumimoji="1" sz="2400" kern="1200">
                    <a:solidFill>
                      <a:schemeClr val="tx1">
                        <a:lumMod val="75000"/>
                        <a:lumOff val="25000"/>
                      </a:schemeClr>
                    </a:solidFill>
                    <a:latin typeface="+mn-lt"/>
                    <a:ea typeface="+mn-ea"/>
                    <a:cs typeface="+mn-cs"/>
                  </a:defRPr>
                </a:lvl2pPr>
                <a:lvl3pPr marL="1143000" indent="-300355" algn="l" defTabSz="914400" rtl="0" eaLnBrk="1" latinLnBrk="0" hangingPunct="1">
                  <a:lnSpc>
                    <a:spcPct val="90000"/>
                  </a:lnSpc>
                  <a:spcBef>
                    <a:spcPts val="500"/>
                  </a:spcBef>
                  <a:buFontTx/>
                  <a:buBlip>
                    <a:blip r:embed="rId7"/>
                  </a:buBlip>
                  <a:defRPr kumimoji="1" sz="2000" kern="1200">
                    <a:solidFill>
                      <a:schemeClr val="tx1">
                        <a:lumMod val="75000"/>
                        <a:lumOff val="25000"/>
                      </a:schemeClr>
                    </a:solidFill>
                    <a:latin typeface="+mn-lt"/>
                    <a:ea typeface="+mn-ea"/>
                    <a:cs typeface="+mn-cs"/>
                  </a:defRPr>
                </a:lvl3pPr>
                <a:lvl4pPr marL="16002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4pPr>
                <a:lvl5pPr marL="2057400" indent="-300355" algn="l" defTabSz="914400" rtl="0" eaLnBrk="1" latinLnBrk="0" hangingPunct="1">
                  <a:lnSpc>
                    <a:spcPct val="90000"/>
                  </a:lnSpc>
                  <a:spcBef>
                    <a:spcPts val="500"/>
                  </a:spcBef>
                  <a:buFontTx/>
                  <a:buBlip>
                    <a:blip r:embed="rId7"/>
                  </a:buBlip>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kumimoji="1" sz="1800" kern="1200">
                    <a:solidFill>
                      <a:schemeClr val="tx1"/>
                    </a:solidFill>
                    <a:latin typeface="+mn-lt"/>
                    <a:ea typeface="+mn-ea"/>
                    <a:cs typeface="+mn-cs"/>
                  </a:defRPr>
                </a:lvl9pPr>
              </a:lstStyle>
              <a:p>
                <a:pPr marL="0" indent="0">
                  <a:buFontTx/>
                  <a:buNone/>
                </a:pPr>
                <a:r>
                  <a:rPr lang="ja-JP" altLang="en-US" sz="1000" dirty="0">
                    <a:solidFill>
                      <a:schemeClr val="tx1"/>
                    </a:solidFill>
                    <a:latin typeface="Yu Gothic" panose="020B0400000000000000" pitchFamily="34" charset="-128"/>
                    <a:ea typeface="Yu Gothic" panose="020B0400000000000000" pitchFamily="34" charset="-128"/>
                  </a:rPr>
                  <a:t>データソース</a:t>
                </a:r>
                <a:r>
                  <a:rPr lang="zh-CN" altLang="en-US" sz="1000" dirty="0">
                    <a:solidFill>
                      <a:schemeClr val="tx1"/>
                    </a:solidFill>
                    <a:latin typeface="Yu Gothic" panose="020B0400000000000000" pitchFamily="34" charset="-128"/>
                    <a:ea typeface="Yu Gothic" panose="020B0400000000000000" pitchFamily="34" charset="-128"/>
                  </a:rPr>
                  <a:t>：</a:t>
                </a:r>
                <a:r>
                  <a:rPr lang="en-US" altLang="ja-JP" sz="1000" dirty="0">
                    <a:solidFill>
                      <a:schemeClr val="tx1"/>
                    </a:solidFill>
                    <a:latin typeface="Yu Gothic" panose="020B0400000000000000" pitchFamily="34" charset="-128"/>
                    <a:ea typeface="Yu Gothic" panose="020B0400000000000000" pitchFamily="34" charset="-128"/>
                  </a:rPr>
                  <a:t>https://www.grandviewresearch.com/horizon/</a:t>
                </a:r>
              </a:p>
            </p:txBody>
          </p:sp>
        </p:grpSp>
      </p:gr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312790" y="854330"/>
            <a:ext cx="8006445" cy="3547677"/>
            <a:chOff x="953730" y="1371600"/>
            <a:chExt cx="9896523" cy="4459795"/>
          </a:xfrm>
        </p:grpSpPr>
        <p:sp>
          <p:nvSpPr>
            <p:cNvPr id="21" name="矩形: 圆角 20"/>
            <p:cNvSpPr/>
            <p:nvPr/>
          </p:nvSpPr>
          <p:spPr>
            <a:xfrm>
              <a:off x="953730" y="1371601"/>
              <a:ext cx="3055804" cy="4459794"/>
            </a:xfrm>
            <a:prstGeom prst="roundRect">
              <a:avLst>
                <a:gd name="adj" fmla="val 17727"/>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p:cNvSpPr/>
            <p:nvPr/>
          </p:nvSpPr>
          <p:spPr>
            <a:xfrm>
              <a:off x="4374089" y="1371601"/>
              <a:ext cx="3055804" cy="4459794"/>
            </a:xfrm>
            <a:prstGeom prst="roundRect">
              <a:avLst>
                <a:gd name="adj" fmla="val 17727"/>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圆角 22"/>
            <p:cNvSpPr/>
            <p:nvPr/>
          </p:nvSpPr>
          <p:spPr>
            <a:xfrm>
              <a:off x="7794449" y="1371600"/>
              <a:ext cx="3055804" cy="4459793"/>
            </a:xfrm>
            <a:prstGeom prst="roundRect">
              <a:avLst>
                <a:gd name="adj" fmla="val 17727"/>
              </a:avLst>
            </a:prstGeom>
            <a:solidFill>
              <a:schemeClr val="bg1"/>
            </a:solidFill>
            <a:ln>
              <a:noFill/>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圆角 23"/>
            <p:cNvSpPr/>
            <p:nvPr/>
          </p:nvSpPr>
          <p:spPr>
            <a:xfrm>
              <a:off x="1200039" y="1635560"/>
              <a:ext cx="2618688" cy="989334"/>
            </a:xfrm>
            <a:prstGeom prst="roundRect">
              <a:avLst>
                <a:gd name="adj" fmla="val 429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Yu Gothic" panose="020B0400000000000000" pitchFamily="34" charset="-128"/>
                  <a:ea typeface="Yu Gothic" panose="020B0400000000000000" pitchFamily="34" charset="-128"/>
                </a:rPr>
                <a:t>S </a:t>
              </a:r>
            </a:p>
            <a:p>
              <a:pPr algn="ctr"/>
              <a:r>
                <a:rPr lang="ja-JP" altLang="en-US" sz="1400" b="1" dirty="0">
                  <a:solidFill>
                    <a:schemeClr val="tx1"/>
                  </a:solidFill>
                  <a:latin typeface="Yu Gothic" panose="020B0400000000000000" pitchFamily="34" charset="-128"/>
                  <a:ea typeface="Yu Gothic" panose="020B0400000000000000" pitchFamily="34" charset="-128"/>
                </a:rPr>
                <a:t>セグメンテーション</a:t>
              </a:r>
              <a:endParaRPr lang="en-US" sz="1400" b="1" dirty="0">
                <a:solidFill>
                  <a:schemeClr val="tx1"/>
                </a:solidFill>
                <a:latin typeface="Yu Gothic" panose="020B0400000000000000" pitchFamily="34" charset="-128"/>
                <a:ea typeface="Yu Gothic" panose="020B0400000000000000" pitchFamily="34" charset="-128"/>
              </a:endParaRPr>
            </a:p>
          </p:txBody>
        </p:sp>
        <p:sp>
          <p:nvSpPr>
            <p:cNvPr id="26" name="矩形: 圆角 25"/>
            <p:cNvSpPr/>
            <p:nvPr/>
          </p:nvSpPr>
          <p:spPr>
            <a:xfrm>
              <a:off x="4620401" y="1647435"/>
              <a:ext cx="2618688" cy="989334"/>
            </a:xfrm>
            <a:prstGeom prst="roundRect">
              <a:avLst>
                <a:gd name="adj" fmla="val 429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Yu Gothic" panose="020B0400000000000000" pitchFamily="34" charset="-128"/>
                  <a:ea typeface="Yu Gothic" panose="020B0400000000000000" pitchFamily="34" charset="-128"/>
                </a:rPr>
                <a:t>T</a:t>
              </a:r>
            </a:p>
            <a:p>
              <a:pPr algn="ctr"/>
              <a:r>
                <a:rPr lang="ja-JP" altLang="en-US" sz="1400" b="1" dirty="0">
                  <a:solidFill>
                    <a:schemeClr val="tx1"/>
                  </a:solidFill>
                  <a:latin typeface="Yu Gothic" panose="020B0400000000000000" pitchFamily="34" charset="-128"/>
                  <a:ea typeface="Yu Gothic" panose="020B0400000000000000" pitchFamily="34" charset="-128"/>
                </a:rPr>
                <a:t>ターゲティング</a:t>
              </a:r>
              <a:endParaRPr lang="en-US" sz="1400" b="1" dirty="0">
                <a:solidFill>
                  <a:schemeClr val="tx1"/>
                </a:solidFill>
                <a:latin typeface="Yu Gothic" panose="020B0400000000000000" pitchFamily="34" charset="-128"/>
                <a:ea typeface="Yu Gothic" panose="020B0400000000000000" pitchFamily="34" charset="-128"/>
              </a:endParaRPr>
            </a:p>
          </p:txBody>
        </p:sp>
        <p:sp>
          <p:nvSpPr>
            <p:cNvPr id="31" name="矩形: 圆角 30"/>
            <p:cNvSpPr/>
            <p:nvPr/>
          </p:nvSpPr>
          <p:spPr>
            <a:xfrm>
              <a:off x="8040760" y="1629623"/>
              <a:ext cx="2618688" cy="989334"/>
            </a:xfrm>
            <a:prstGeom prst="roundRect">
              <a:avLst>
                <a:gd name="adj" fmla="val 429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Yu Gothic" panose="020B0400000000000000" pitchFamily="34" charset="-128"/>
                  <a:ea typeface="Yu Gothic" panose="020B0400000000000000" pitchFamily="34" charset="-128"/>
                </a:rPr>
                <a:t>P</a:t>
              </a:r>
            </a:p>
            <a:p>
              <a:pPr algn="ctr"/>
              <a:r>
                <a:rPr lang="ja-JP" altLang="en-US" sz="1400" b="1" dirty="0">
                  <a:solidFill>
                    <a:schemeClr val="tx1"/>
                  </a:solidFill>
                  <a:latin typeface="Yu Gothic" panose="020B0400000000000000" pitchFamily="34" charset="-128"/>
                  <a:ea typeface="Yu Gothic" panose="020B0400000000000000" pitchFamily="34" charset="-128"/>
                </a:rPr>
                <a:t>ポジショニング</a:t>
              </a:r>
              <a:endParaRPr lang="en-US" sz="1400" b="1" dirty="0">
                <a:solidFill>
                  <a:schemeClr val="tx1"/>
                </a:solidFill>
                <a:latin typeface="Yu Gothic" panose="020B0400000000000000" pitchFamily="34" charset="-128"/>
                <a:ea typeface="Yu Gothic" panose="020B0400000000000000" pitchFamily="34" charset="-128"/>
              </a:endParaRPr>
            </a:p>
          </p:txBody>
        </p:sp>
        <p:sp>
          <p:nvSpPr>
            <p:cNvPr id="32" name="矩形 31"/>
            <p:cNvSpPr/>
            <p:nvPr/>
          </p:nvSpPr>
          <p:spPr>
            <a:xfrm>
              <a:off x="1200039" y="2713427"/>
              <a:ext cx="2618688" cy="2860774"/>
            </a:xfrm>
            <a:prstGeom prst="rect">
              <a:avLst/>
            </a:prstGeom>
          </p:spPr>
          <p:txBody>
            <a:bodyPr wrap="square">
              <a:spAutoFit/>
            </a:bodyPr>
            <a:lstStyle/>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グローバル市場の成長性</a:t>
              </a:r>
              <a:endParaRPr lang="en-US" altLang="ja-JP" sz="1200" dirty="0">
                <a:latin typeface="Yu Gothic" panose="020B0400000000000000" pitchFamily="34" charset="-128"/>
                <a:ea typeface="Yu Gothic" panose="020B0400000000000000" pitchFamily="34" charset="-128"/>
              </a:endParaRPr>
            </a:p>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アジア太平洋地域：市場シェア </a:t>
              </a:r>
              <a:r>
                <a:rPr lang="en-US" altLang="ja-JP" sz="1200" dirty="0">
                  <a:latin typeface="Yu Gothic" panose="020B0400000000000000" pitchFamily="34" charset="-128"/>
                  <a:ea typeface="Yu Gothic" panose="020B0400000000000000" pitchFamily="34" charset="-128"/>
                </a:rPr>
                <a:t>40.8%</a:t>
              </a:r>
              <a:r>
                <a:rPr lang="ja-JP" altLang="en-US" sz="1200" dirty="0">
                  <a:latin typeface="Yu Gothic" panose="020B0400000000000000" pitchFamily="34" charset="-128"/>
                  <a:ea typeface="Yu Gothic" panose="020B0400000000000000" pitchFamily="34" charset="-128"/>
                </a:rPr>
                <a:t>（最大）。人口集中・都市化が進み、需要が旺盛。</a:t>
              </a:r>
            </a:p>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北米・西ヨーロッパ：高価格帯・高機能製品が中心</a:t>
              </a:r>
            </a:p>
            <a:p>
              <a:pPr>
                <a:lnSpc>
                  <a:spcPct val="150000"/>
                </a:lnSpc>
              </a:pPr>
              <a:endParaRPr lang="ja-JP" altLang="en-US" sz="1200" b="1" dirty="0"/>
            </a:p>
          </p:txBody>
        </p:sp>
        <p:sp>
          <p:nvSpPr>
            <p:cNvPr id="33" name="矩形 32"/>
            <p:cNvSpPr/>
            <p:nvPr/>
          </p:nvSpPr>
          <p:spPr>
            <a:xfrm>
              <a:off x="4620398" y="2713427"/>
              <a:ext cx="2618688" cy="2860774"/>
            </a:xfrm>
            <a:prstGeom prst="rect">
              <a:avLst/>
            </a:prstGeom>
          </p:spPr>
          <p:txBody>
            <a:bodyPr wrap="square">
              <a:spAutoFit/>
            </a:bodyPr>
            <a:lstStyle/>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共働き世帯（掃除時間の短縮を求める）</a:t>
              </a:r>
            </a:p>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高齢者（手軽で操作が簡単な製品を希望）</a:t>
              </a:r>
            </a:p>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ペットを飼っている家庭</a:t>
              </a:r>
              <a:r>
                <a:rPr lang="zh-CN" altLang="en-US" sz="1200" dirty="0">
                  <a:latin typeface="Yu Gothic" panose="020B0400000000000000" pitchFamily="34" charset="-128"/>
                  <a:ea typeface="Yu Gothic" panose="020B0400000000000000" pitchFamily="34" charset="-128"/>
                </a:rPr>
                <a:t>（</a:t>
              </a:r>
              <a:r>
                <a:rPr lang="ja-JP" altLang="en-US" sz="1200" dirty="0">
                  <a:latin typeface="Yu Gothic" panose="020B0400000000000000" pitchFamily="34" charset="-128"/>
                  <a:ea typeface="Yu Gothic" panose="020B0400000000000000" pitchFamily="34" charset="-128"/>
                </a:rPr>
                <a:t>抜け毛の掃除が日常的な課題</a:t>
              </a:r>
              <a:r>
                <a:rPr lang="zh-CN" altLang="en-US" sz="1200" dirty="0">
                  <a:latin typeface="Yu Gothic" panose="020B0400000000000000" pitchFamily="34" charset="-128"/>
                  <a:ea typeface="Yu Gothic" panose="020B0400000000000000" pitchFamily="34" charset="-128"/>
                </a:rPr>
                <a:t>）</a:t>
              </a:r>
              <a:endParaRPr lang="ja-JP" altLang="en-US" sz="1200" dirty="0">
                <a:latin typeface="Yu Gothic" panose="020B0400000000000000" pitchFamily="34" charset="-128"/>
                <a:ea typeface="Yu Gothic" panose="020B0400000000000000" pitchFamily="34" charset="-128"/>
              </a:endParaRPr>
            </a:p>
            <a:p>
              <a:pPr>
                <a:lnSpc>
                  <a:spcPct val="150000"/>
                </a:lnSpc>
              </a:pPr>
              <a:endParaRPr lang="ja-JP" altLang="en-US" sz="1200" b="1" dirty="0"/>
            </a:p>
          </p:txBody>
        </p:sp>
        <p:sp>
          <p:nvSpPr>
            <p:cNvPr id="34" name="矩形 33"/>
            <p:cNvSpPr/>
            <p:nvPr/>
          </p:nvSpPr>
          <p:spPr>
            <a:xfrm>
              <a:off x="8040760" y="2713427"/>
              <a:ext cx="2618688" cy="1816125"/>
            </a:xfrm>
            <a:prstGeom prst="rect">
              <a:avLst/>
            </a:prstGeom>
          </p:spPr>
          <p:txBody>
            <a:bodyPr wrap="square">
              <a:spAutoFit/>
            </a:bodyPr>
            <a:lstStyle/>
            <a:p>
              <a:pPr>
                <a:lnSpc>
                  <a:spcPct val="150000"/>
                </a:lnSpc>
              </a:pPr>
              <a:r>
                <a:rPr lang="en-US" altLang="ja-JP" sz="1200" dirty="0">
                  <a:latin typeface="Yu Gothic" panose="020B0400000000000000" pitchFamily="34" charset="-128"/>
                  <a:ea typeface="Yu Gothic" panose="020B0400000000000000" pitchFamily="34" charset="-128"/>
                </a:rPr>
                <a:t>- </a:t>
              </a:r>
              <a:r>
                <a:rPr lang="ja-JP" altLang="en-US" sz="1200" dirty="0">
                  <a:latin typeface="Yu Gothic" panose="020B0400000000000000" pitchFamily="34" charset="-128"/>
                  <a:ea typeface="Yu Gothic" panose="020B0400000000000000" pitchFamily="34" charset="-128"/>
                </a:rPr>
                <a:t>高性能製品（段差対応・静音・自動ゴミ収集）</a:t>
              </a:r>
            </a:p>
            <a:p>
              <a:pPr marL="171450" indent="-171450">
                <a:lnSpc>
                  <a:spcPct val="150000"/>
                </a:lnSpc>
                <a:buFontTx/>
                <a:buChar char="-"/>
              </a:pPr>
              <a:r>
                <a:rPr lang="ja-JP" altLang="en-US" sz="1200" dirty="0">
                  <a:latin typeface="Yu Gothic" panose="020B0400000000000000" pitchFamily="34" charset="-128"/>
                  <a:ea typeface="Yu Gothic" panose="020B0400000000000000" pitchFamily="34" charset="-128"/>
                </a:rPr>
                <a:t>コストパフォーマンスが高い</a:t>
              </a:r>
              <a:endParaRPr lang="en-US" altLang="ja-JP" sz="1200" dirty="0">
                <a:latin typeface="Yu Gothic" panose="020B0400000000000000" pitchFamily="34" charset="-128"/>
                <a:ea typeface="Yu Gothic" panose="020B0400000000000000" pitchFamily="34" charset="-128"/>
              </a:endParaRPr>
            </a:p>
            <a:p>
              <a:pPr marL="171450" indent="-171450">
                <a:lnSpc>
                  <a:spcPct val="150000"/>
                </a:lnSpc>
                <a:buFontTx/>
                <a:buChar char="-"/>
              </a:pPr>
              <a:r>
                <a:rPr lang="ja-JP" altLang="en-US" sz="1200" dirty="0">
                  <a:latin typeface="Yu Gothic" panose="020B0400000000000000" pitchFamily="34" charset="-128"/>
                  <a:ea typeface="Yu Gothic" panose="020B0400000000000000" pitchFamily="34" charset="-128"/>
                </a:rPr>
                <a:t>高知能低価格</a:t>
              </a:r>
            </a:p>
          </p:txBody>
        </p:sp>
      </p:grpSp>
      <p:pic>
        <p:nvPicPr>
          <p:cNvPr id="36" name="图片 35"/>
          <p:cNvPicPr>
            <a:picLocks noChangeAspect="1"/>
          </p:cNvPicPr>
          <p:nvPr/>
        </p:nvPicPr>
        <p:blipFill>
          <a:blip r:embed="rId4"/>
          <a:stretch>
            <a:fillRect/>
          </a:stretch>
        </p:blipFill>
        <p:spPr>
          <a:xfrm>
            <a:off x="2847239" y="1216418"/>
            <a:ext cx="5999603" cy="2855306"/>
          </a:xfrm>
          <a:prstGeom prst="rect">
            <a:avLst/>
          </a:prstGeom>
        </p:spPr>
      </p:pic>
      <p:grpSp>
        <p:nvGrpSpPr>
          <p:cNvPr id="37" name="组合 36"/>
          <p:cNvGrpSpPr/>
          <p:nvPr/>
        </p:nvGrpSpPr>
        <p:grpSpPr>
          <a:xfrm>
            <a:off x="1115616" y="826949"/>
            <a:ext cx="6596079" cy="4116928"/>
            <a:chOff x="2234013" y="1676400"/>
            <a:chExt cx="7179673" cy="4678343"/>
          </a:xfrm>
        </p:grpSpPr>
        <p:pic>
          <p:nvPicPr>
            <p:cNvPr id="38" name="图片 3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234013" y="1676400"/>
              <a:ext cx="7179673" cy="4237882"/>
            </a:xfrm>
            <a:prstGeom prst="rect">
              <a:avLst/>
            </a:prstGeom>
          </p:spPr>
        </p:pic>
        <p:sp>
          <p:nvSpPr>
            <p:cNvPr id="39" name="文本框 38"/>
            <p:cNvSpPr txBox="1"/>
            <p:nvPr/>
          </p:nvSpPr>
          <p:spPr>
            <a:xfrm>
              <a:off x="2409398" y="5985411"/>
              <a:ext cx="6096000" cy="369332"/>
            </a:xfrm>
            <a:prstGeom prst="rect">
              <a:avLst/>
            </a:prstGeom>
            <a:noFill/>
          </p:spPr>
          <p:txBody>
            <a:bodyPr wrap="square">
              <a:spAutoFit/>
            </a:bodyPr>
            <a:lstStyle/>
            <a:p>
              <a:r>
                <a:rPr lang="zh-CN" altLang="en-US" sz="1800" dirty="0">
                  <a:solidFill>
                    <a:srgbClr val="000000"/>
                  </a:solidFill>
                  <a:effectLst/>
                  <a:latin typeface="CIDFont"/>
                </a:rPr>
                <a:t>出典：労働政策研究</a:t>
              </a:r>
              <a:endParaRPr lang="zh-CN" altLang="en-US" dirty="0"/>
            </a:p>
          </p:txBody>
        </p:sp>
      </p:grpSp>
      <p:pic>
        <p:nvPicPr>
          <p:cNvPr id="40" name="图片 39" descr="图表, 散点图&#10;&#10;AI 生成的内容可能不正确。"/>
          <p:cNvPicPr>
            <a:picLocks noChangeAspect="1"/>
          </p:cNvPicPr>
          <p:nvPr/>
        </p:nvPicPr>
        <p:blipFill>
          <a:blip r:embed="rId6"/>
          <a:stretch>
            <a:fillRect/>
          </a:stretch>
        </p:blipFill>
        <p:spPr>
          <a:xfrm>
            <a:off x="1193402" y="741493"/>
            <a:ext cx="6440506" cy="4393431"/>
          </a:xfrm>
          <a:prstGeom prst="rect">
            <a:avLst/>
          </a:prstGeom>
        </p:spPr>
      </p:pic>
      <p:grpSp>
        <p:nvGrpSpPr>
          <p:cNvPr id="25" name="PA_淘宝店chenying0907 24"/>
          <p:cNvGrpSpPr/>
          <p:nvPr>
            <p:custDataLst>
              <p:tags r:id="rId1"/>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0" name="PA_文本框 4"/>
          <p:cNvSpPr txBox="1">
            <a:spLocks noChangeArrowheads="1"/>
          </p:cNvSpPr>
          <p:nvPr>
            <p:custDataLst>
              <p:tags r:id="rId2"/>
            </p:custDataLst>
          </p:nvPr>
        </p:nvSpPr>
        <p:spPr bwMode="auto">
          <a:xfrm>
            <a:off x="539804" y="195767"/>
            <a:ext cx="1605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90204" pitchFamily="34" charset="0"/>
              <a:buNone/>
            </a:pPr>
            <a:r>
              <a:rPr lang="zh-CN" altLang="en-US" sz="2800" dirty="0">
                <a:solidFill>
                  <a:schemeClr val="accent3"/>
                </a:solidFill>
                <a:latin typeface="Yu Gothic" panose="020B0400000000000000" pitchFamily="34" charset="-128"/>
                <a:ea typeface="Yu Gothic" panose="020B0400000000000000" pitchFamily="34" charset="-128"/>
                <a:cs typeface="+mn-ea"/>
                <a:sym typeface="+mn-lt"/>
              </a:rPr>
              <a:t>市場分析</a:t>
            </a:r>
          </a:p>
        </p:txBody>
      </p:sp>
      <p:sp>
        <p:nvSpPr>
          <p:cNvPr id="2" name="文本框 1"/>
          <p:cNvSpPr txBox="1"/>
          <p:nvPr/>
        </p:nvSpPr>
        <p:spPr>
          <a:xfrm>
            <a:off x="2339975" y="288290"/>
            <a:ext cx="3666490" cy="398780"/>
          </a:xfrm>
          <a:prstGeom prst="rect">
            <a:avLst/>
          </a:prstGeom>
          <a:noFill/>
        </p:spPr>
        <p:txBody>
          <a:bodyPr wrap="square" rtlCol="0" anchor="t">
            <a:spAutoFit/>
          </a:bodyPr>
          <a:lstStyle/>
          <a:p>
            <a:r>
              <a:rPr lang="en-US" altLang="zh-CN" sz="2000" dirty="0">
                <a:solidFill>
                  <a:schemeClr val="bg1">
                    <a:lumMod val="50000"/>
                  </a:schemeClr>
                </a:solidFill>
                <a:cs typeface="+mn-ea"/>
              </a:rPr>
              <a:t> </a:t>
            </a:r>
            <a:r>
              <a:rPr lang="en-US" altLang="zh-CN" sz="2000" b="1" dirty="0" err="1">
                <a:solidFill>
                  <a:schemeClr val="bg1">
                    <a:lumMod val="50000"/>
                  </a:schemeClr>
                </a:solidFill>
                <a:latin typeface="Yu Gothic" panose="020B0400000000000000" pitchFamily="34" charset="-128"/>
                <a:ea typeface="Yu Gothic" panose="020B0400000000000000" pitchFamily="34" charset="-128"/>
                <a:cs typeface="+mn-ea"/>
              </a:rPr>
              <a:t>STP分析</a:t>
            </a:r>
            <a:endParaRPr lang="en-US" altLang="zh-CN" sz="2000" b="1" dirty="0">
              <a:solidFill>
                <a:schemeClr val="bg1">
                  <a:lumMod val="50000"/>
                </a:schemeClr>
              </a:solidFill>
              <a:latin typeface="Yu Gothic" panose="020B0400000000000000" pitchFamily="34" charset="-128"/>
              <a:ea typeface="Yu Gothic" panose="020B0400000000000000" pitchFamily="34" charset="-128"/>
              <a:cs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randombar(horizontal)">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randombar(horizontal)">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PA_任意多边形 11"/>
          <p:cNvSpPr/>
          <p:nvPr>
            <p:custDataLst>
              <p:tags r:id="rId1"/>
            </p:custDataLst>
          </p:nvPr>
        </p:nvSpPr>
        <p:spPr bwMode="auto">
          <a:xfrm>
            <a:off x="82145" y="2633977"/>
            <a:ext cx="1903814"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Yu Gothic" panose="020B0400000000000000" pitchFamily="34" charset="-128"/>
                <a:ea typeface="Yu Gothic" panose="020B0400000000000000" pitchFamily="34" charset="-128"/>
              </a:rPr>
              <a:t>事前</a:t>
            </a:r>
            <a:r>
              <a:rPr lang="ja-JP" altLang="en-US" sz="1200" b="1" dirty="0">
                <a:latin typeface="Yu Gothic" panose="020B0400000000000000" pitchFamily="34" charset="-128"/>
                <a:ea typeface="Yu Gothic" panose="020B0400000000000000" pitchFamily="34" charset="-128"/>
              </a:rPr>
              <a:t>の</a:t>
            </a:r>
            <a:r>
              <a:rPr lang="zh-CN" altLang="en-US" sz="1200" b="1" dirty="0">
                <a:latin typeface="Yu Gothic" panose="020B0400000000000000" pitchFamily="34" charset="-128"/>
                <a:ea typeface="Yu Gothic" panose="020B0400000000000000" pitchFamily="34" charset="-128"/>
              </a:rPr>
              <a:t>床片</a:t>
            </a:r>
            <a:r>
              <a:rPr lang="ja-JP" altLang="en-US" sz="1200" b="1" dirty="0">
                <a:latin typeface="Yu Gothic" panose="020B0400000000000000" pitchFamily="34" charset="-128"/>
                <a:ea typeface="Yu Gothic" panose="020B0400000000000000" pitchFamily="34" charset="-128"/>
              </a:rPr>
              <a:t>づけが</a:t>
            </a:r>
            <a:r>
              <a:rPr lang="zh-CN" altLang="en-US" sz="1200" b="1" dirty="0">
                <a:latin typeface="Yu Gothic" panose="020B0400000000000000" pitchFamily="34" charset="-128"/>
                <a:ea typeface="Yu Gothic" panose="020B0400000000000000" pitchFamily="34" charset="-128"/>
              </a:rPr>
              <a:t>必要</a:t>
            </a:r>
            <a:endParaRPr lang="zh-CN" altLang="en-US" sz="1200" b="1" dirty="0">
              <a:solidFill>
                <a:schemeClr val="lt1"/>
              </a:solidFill>
              <a:latin typeface="Yu Gothic" panose="020B0400000000000000" pitchFamily="34" charset="-128"/>
              <a:ea typeface="Yu Gothic" panose="020B0400000000000000" pitchFamily="34" charset="-128"/>
              <a:cs typeface="+mn-ea"/>
              <a:sym typeface="+mn-lt"/>
            </a:endParaRPr>
          </a:p>
        </p:txBody>
      </p:sp>
      <p:sp>
        <p:nvSpPr>
          <p:cNvPr id="15372" name="PA_任意多边形 12"/>
          <p:cNvSpPr/>
          <p:nvPr>
            <p:custDataLst>
              <p:tags r:id="rId2"/>
            </p:custDataLst>
          </p:nvPr>
        </p:nvSpPr>
        <p:spPr bwMode="auto">
          <a:xfrm>
            <a:off x="1825265" y="2711229"/>
            <a:ext cx="1903815" cy="503393"/>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latin typeface="Yu Gothic" panose="020B0400000000000000" pitchFamily="34" charset="-128"/>
                <a:ea typeface="Yu Gothic" panose="020B0400000000000000" pitchFamily="34" charset="-128"/>
              </a:rPr>
              <a:t>清掃能力</a:t>
            </a:r>
            <a:r>
              <a:rPr lang="ja-JP" altLang="en-US" sz="1300" b="1" dirty="0">
                <a:latin typeface="Yu Gothic" panose="020B0400000000000000" pitchFamily="34" charset="-128"/>
                <a:ea typeface="Yu Gothic" panose="020B0400000000000000" pitchFamily="34" charset="-128"/>
              </a:rPr>
              <a:t>の</a:t>
            </a:r>
            <a:r>
              <a:rPr lang="zh-CN" altLang="en-US" sz="1300" b="1" dirty="0">
                <a:latin typeface="Yu Gothic" panose="020B0400000000000000" pitchFamily="34" charset="-128"/>
                <a:ea typeface="Yu Gothic" panose="020B0400000000000000" pitchFamily="34" charset="-128"/>
              </a:rPr>
              <a:t>限</a:t>
            </a:r>
            <a:endParaRPr lang="zh-CN" altLang="en-US" sz="1300" b="1" dirty="0">
              <a:solidFill>
                <a:schemeClr val="lt1"/>
              </a:solidFill>
              <a:latin typeface="Yu Gothic" panose="020B0400000000000000" pitchFamily="34" charset="-128"/>
              <a:ea typeface="Yu Gothic" panose="020B0400000000000000" pitchFamily="34" charset="-128"/>
              <a:cs typeface="+mn-ea"/>
              <a:sym typeface="+mn-lt"/>
            </a:endParaRPr>
          </a:p>
        </p:txBody>
      </p:sp>
      <p:sp>
        <p:nvSpPr>
          <p:cNvPr id="15373" name="PA_任意多边形 13"/>
          <p:cNvSpPr/>
          <p:nvPr>
            <p:custDataLst>
              <p:tags r:id="rId3"/>
            </p:custDataLst>
          </p:nvPr>
        </p:nvSpPr>
        <p:spPr bwMode="auto">
          <a:xfrm>
            <a:off x="3412356" y="2633043"/>
            <a:ext cx="1975668"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00" b="1" dirty="0">
                <a:latin typeface="Yu Gothic" panose="020B0400000000000000" pitchFamily="34" charset="-128"/>
                <a:ea typeface="Yu Gothic" panose="020B0400000000000000" pitchFamily="34" charset="-128"/>
              </a:rPr>
              <a:t>ゴミ</a:t>
            </a:r>
            <a:r>
              <a:rPr lang="zh-CN" altLang="en-US" sz="1300" b="1" dirty="0">
                <a:latin typeface="Yu Gothic" panose="020B0400000000000000" pitchFamily="34" charset="-128"/>
                <a:ea typeface="Yu Gothic" panose="020B0400000000000000" pitchFamily="34" charset="-128"/>
              </a:rPr>
              <a:t>処理</a:t>
            </a:r>
            <a:r>
              <a:rPr lang="ja-JP" altLang="en-US" sz="1300" b="1" dirty="0">
                <a:latin typeface="Yu Gothic" panose="020B0400000000000000" pitchFamily="34" charset="-128"/>
                <a:ea typeface="Yu Gothic" panose="020B0400000000000000" pitchFamily="34" charset="-128"/>
              </a:rPr>
              <a:t>の</a:t>
            </a:r>
            <a:r>
              <a:rPr lang="zh-CN" altLang="en-US" sz="1300" b="1" dirty="0">
                <a:latin typeface="Yu Gothic" panose="020B0400000000000000" pitchFamily="34" charset="-128"/>
                <a:ea typeface="Yu Gothic" panose="020B0400000000000000" pitchFamily="34" charset="-128"/>
              </a:rPr>
              <a:t>非自動化</a:t>
            </a:r>
            <a:endParaRPr lang="zh-CN" altLang="en-US" sz="1300" b="1" dirty="0">
              <a:solidFill>
                <a:schemeClr val="lt1"/>
              </a:solidFill>
              <a:latin typeface="Yu Gothic" panose="020B0400000000000000" pitchFamily="34" charset="-128"/>
              <a:ea typeface="Yu Gothic" panose="020B0400000000000000" pitchFamily="34" charset="-128"/>
              <a:cs typeface="+mn-ea"/>
              <a:sym typeface="+mn-lt"/>
            </a:endParaRPr>
          </a:p>
        </p:txBody>
      </p:sp>
      <p:sp>
        <p:nvSpPr>
          <p:cNvPr id="15374" name="PA_任意多边形 14"/>
          <p:cNvSpPr/>
          <p:nvPr>
            <p:custDataLst>
              <p:tags r:id="rId4"/>
            </p:custDataLst>
          </p:nvPr>
        </p:nvSpPr>
        <p:spPr bwMode="auto">
          <a:xfrm>
            <a:off x="5180967" y="2711228"/>
            <a:ext cx="2137768" cy="503393"/>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00" b="1" dirty="0">
                <a:latin typeface="Yu Gothic" panose="020B0400000000000000" pitchFamily="34" charset="-128"/>
                <a:ea typeface="Yu Gothic" panose="020B0400000000000000" pitchFamily="34" charset="-128"/>
              </a:rPr>
              <a:t>モップ</a:t>
            </a:r>
            <a:r>
              <a:rPr lang="zh-CN" altLang="en-US" sz="1300" b="1" dirty="0">
                <a:latin typeface="Yu Gothic" panose="020B0400000000000000" pitchFamily="34" charset="-128"/>
                <a:ea typeface="Yu Gothic" panose="020B0400000000000000" pitchFamily="34" charset="-128"/>
              </a:rPr>
              <a:t>機能</a:t>
            </a:r>
            <a:r>
              <a:rPr lang="ja-JP" altLang="en-US" sz="1300" b="1" dirty="0">
                <a:latin typeface="Yu Gothic" panose="020B0400000000000000" pitchFamily="34" charset="-128"/>
                <a:ea typeface="Yu Gothic" panose="020B0400000000000000" pitchFamily="34" charset="-128"/>
              </a:rPr>
              <a:t>の</a:t>
            </a:r>
            <a:r>
              <a:rPr lang="zh-CN" altLang="en-US" sz="1300" b="1" dirty="0">
                <a:latin typeface="Yu Gothic" panose="020B0400000000000000" pitchFamily="34" charset="-128"/>
                <a:ea typeface="Yu Gothic" panose="020B0400000000000000" pitchFamily="34" charset="-128"/>
              </a:rPr>
              <a:t>自動性不足</a:t>
            </a:r>
            <a:endParaRPr lang="zh-CN" altLang="en-US" sz="1300" b="1" dirty="0">
              <a:solidFill>
                <a:schemeClr val="lt1"/>
              </a:solidFill>
              <a:latin typeface="Yu Gothic" panose="020B0400000000000000" pitchFamily="34" charset="-128"/>
              <a:ea typeface="Yu Gothic" panose="020B0400000000000000" pitchFamily="34" charset="-128"/>
              <a:cs typeface="+mn-ea"/>
              <a:sym typeface="+mn-lt"/>
            </a:endParaRPr>
          </a:p>
        </p:txBody>
      </p:sp>
      <p:sp>
        <p:nvSpPr>
          <p:cNvPr id="15394" name="PA_淘宝店chenying0907 34"/>
          <p:cNvSpPr>
            <a:spLocks noChangeArrowheads="1"/>
          </p:cNvSpPr>
          <p:nvPr>
            <p:custDataLst>
              <p:tags r:id="rId5"/>
            </p:custDataLst>
          </p:nvPr>
        </p:nvSpPr>
        <p:spPr bwMode="auto">
          <a:xfrm>
            <a:off x="99695" y="603885"/>
            <a:ext cx="204216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fontAlgn="auto">
              <a:lnSpc>
                <a:spcPct val="120000"/>
              </a:lnSpc>
            </a:pP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rPr>
              <a:t>    現行のロボット掃除機は、床にあるコード・おもちゃ・衣類などの小物を自動で避けたり片づけたりする能力がないため、使用前に人手での準備が必須。日中共同調査によると、72%のユーザーが「掃除前に床の物を片づける必要がある」と回答。</a:t>
            </a:r>
            <a:endPar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lt"/>
            </a:endParaRPr>
          </a:p>
        </p:txBody>
      </p:sp>
      <p:sp>
        <p:nvSpPr>
          <p:cNvPr id="15395" name="PA_淘宝店chenying0907 35"/>
          <p:cNvSpPr>
            <a:spLocks noChangeArrowheads="1"/>
          </p:cNvSpPr>
          <p:nvPr>
            <p:custDataLst>
              <p:tags r:id="rId6"/>
            </p:custDataLst>
          </p:nvPr>
        </p:nvSpPr>
        <p:spPr bwMode="auto">
          <a:xfrm>
            <a:off x="3388360" y="697865"/>
            <a:ext cx="206629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fontAlgn="auto">
              <a:lnSpc>
                <a:spcPct val="120000"/>
              </a:lnSpc>
            </a:pPr>
            <a:r>
              <a:rPr lang="zh-CN" altLang="en-US" sz="14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lt"/>
              </a:rPr>
              <a:t>多くの機種はダストボックスのゴミを手動で排出する必要があり、長期間放置できず、手間がかかる。2024年の市場分析によると、Auto集塵機能搭載率はわずか23.5%で、ほとんどのユーザーは2〜3回ごとに手動でゴミ捨てが必要。</a:t>
            </a:r>
          </a:p>
        </p:txBody>
      </p:sp>
      <p:sp>
        <p:nvSpPr>
          <p:cNvPr id="15396" name="PA_淘宝店chenying0907 36"/>
          <p:cNvSpPr>
            <a:spLocks noChangeArrowheads="1"/>
          </p:cNvSpPr>
          <p:nvPr>
            <p:custDataLst>
              <p:tags r:id="rId7"/>
            </p:custDataLst>
          </p:nvPr>
        </p:nvSpPr>
        <p:spPr bwMode="auto">
          <a:xfrm>
            <a:off x="1475740" y="3265170"/>
            <a:ext cx="249364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l" fontAlgn="auto">
              <a:lnSpc>
                <a:spcPct val="120000"/>
              </a:lnSpc>
              <a:buClrTx/>
              <a:buSzTx/>
              <a:buFontTx/>
            </a:pPr>
            <a:r>
              <a:rPr lang="zh-CN" altLang="en-US" sz="14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lt"/>
              </a:rPr>
              <a:t>  吸引力やブラシ機構の性能が不十分な機種が多く、髪の毛・角・家具下の清掃が苦手。結果として「ハンディ掃除機で追い掃除」が必要になる。</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rPr>
              <a:t>ロボスタ」調査によれば、85%以上のモデルは10cm以下の家具下に進入できず、壁際・角の清掃カバー率は68.3%にとどまる。</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lt"/>
              </a:rPr>
              <a:t> </a:t>
            </a:r>
          </a:p>
        </p:txBody>
      </p:sp>
      <p:sp>
        <p:nvSpPr>
          <p:cNvPr id="15397" name="PA_淘宝店chenying0907 37"/>
          <p:cNvSpPr>
            <a:spLocks noChangeArrowheads="1"/>
          </p:cNvSpPr>
          <p:nvPr>
            <p:custDataLst>
              <p:tags r:id="rId8"/>
            </p:custDataLst>
          </p:nvPr>
        </p:nvSpPr>
        <p:spPr bwMode="auto">
          <a:xfrm>
            <a:off x="5089385" y="3325034"/>
            <a:ext cx="2320932" cy="136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fontAlgn="auto">
              <a:lnSpc>
                <a:spcPct val="120000"/>
              </a:lnSpc>
            </a:pPr>
            <a:r>
              <a:rPr lang="zh-CN" altLang="en-US" sz="1400" dirty="0">
                <a:solidFill>
                  <a:schemeClr val="bg1">
                    <a:lumMod val="50000"/>
                  </a:schemeClr>
                </a:solidFill>
                <a:latin typeface="Yu Gothic" panose="020B0400000000000000" pitchFamily="34" charset="-128"/>
                <a:ea typeface="Yu Gothic" panose="020B0400000000000000" pitchFamily="34" charset="-128"/>
                <a:cs typeface="+mn-ea"/>
              </a:rPr>
              <a:t> </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rPr>
              <a:t>   モップ機能付きモデルでもモップの洗浄や給水は手動が多く、連続稼働には不向き。日本家電協会のレポートでは、66%の機種がモップ洗浄を手動で行い、自動給水に対応しているのは15%のみ。</a:t>
            </a:r>
            <a:endParaRPr lang="zh-CN" altLang="en-US" sz="1300" dirty="0">
              <a:solidFill>
                <a:schemeClr val="bg1">
                  <a:lumMod val="50000"/>
                </a:schemeClr>
              </a:solidFill>
              <a:latin typeface="MS Mincho" panose="02020609040205080304" pitchFamily="49" charset="-128"/>
              <a:ea typeface="MS Mincho" panose="02020609040205080304" pitchFamily="49" charset="-128"/>
              <a:cs typeface="+mn-ea"/>
              <a:sym typeface="+mn-lt"/>
            </a:endParaRPr>
          </a:p>
        </p:txBody>
      </p:sp>
      <p:sp>
        <p:nvSpPr>
          <p:cNvPr id="15398" name="PA_文本框 38"/>
          <p:cNvSpPr txBox="1">
            <a:spLocks noChangeArrowheads="1"/>
          </p:cNvSpPr>
          <p:nvPr>
            <p:custDataLst>
              <p:tags r:id="rId9"/>
            </p:custDataLst>
          </p:nvPr>
        </p:nvSpPr>
        <p:spPr bwMode="auto">
          <a:xfrm>
            <a:off x="453439" y="3226431"/>
            <a:ext cx="726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2"/>
                </a:solidFill>
                <a:cs typeface="+mn-ea"/>
                <a:sym typeface="+mn-lt"/>
              </a:rPr>
              <a:t>01</a:t>
            </a:r>
          </a:p>
        </p:txBody>
      </p:sp>
      <p:sp>
        <p:nvSpPr>
          <p:cNvPr id="15399" name="PA_文本框 39"/>
          <p:cNvSpPr txBox="1">
            <a:spLocks noChangeArrowheads="1"/>
          </p:cNvSpPr>
          <p:nvPr>
            <p:custDataLst>
              <p:tags r:id="rId10"/>
            </p:custDataLst>
          </p:nvPr>
        </p:nvSpPr>
        <p:spPr bwMode="auto">
          <a:xfrm>
            <a:off x="4015462" y="3247247"/>
            <a:ext cx="726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4"/>
                </a:solidFill>
                <a:cs typeface="+mn-ea"/>
                <a:sym typeface="+mn-lt"/>
              </a:rPr>
              <a:t>03</a:t>
            </a:r>
          </a:p>
        </p:txBody>
      </p:sp>
      <p:sp>
        <p:nvSpPr>
          <p:cNvPr id="15400" name="PA_文本框 40"/>
          <p:cNvSpPr txBox="1">
            <a:spLocks noChangeArrowheads="1"/>
          </p:cNvSpPr>
          <p:nvPr>
            <p:custDataLst>
              <p:tags r:id="rId11"/>
            </p:custDataLst>
          </p:nvPr>
        </p:nvSpPr>
        <p:spPr bwMode="auto">
          <a:xfrm>
            <a:off x="2372656" y="1917858"/>
            <a:ext cx="726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3"/>
                </a:solidFill>
                <a:cs typeface="+mn-ea"/>
                <a:sym typeface="+mn-lt"/>
              </a:rPr>
              <a:t>02</a:t>
            </a:r>
          </a:p>
        </p:txBody>
      </p:sp>
      <p:sp>
        <p:nvSpPr>
          <p:cNvPr id="15401" name="PA_文本框 41"/>
          <p:cNvSpPr txBox="1">
            <a:spLocks noChangeArrowheads="1"/>
          </p:cNvSpPr>
          <p:nvPr>
            <p:custDataLst>
              <p:tags r:id="rId12"/>
            </p:custDataLst>
          </p:nvPr>
        </p:nvSpPr>
        <p:spPr bwMode="auto">
          <a:xfrm>
            <a:off x="5808395" y="1923123"/>
            <a:ext cx="726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3600" dirty="0">
                <a:solidFill>
                  <a:schemeClr val="accent5"/>
                </a:solidFill>
                <a:cs typeface="+mn-ea"/>
                <a:sym typeface="+mn-lt"/>
              </a:rPr>
              <a:t>04</a:t>
            </a:r>
          </a:p>
        </p:txBody>
      </p:sp>
      <p:grpSp>
        <p:nvGrpSpPr>
          <p:cNvPr id="54" name="PA_淘宝店chenying0907 53"/>
          <p:cNvGrpSpPr/>
          <p:nvPr>
            <p:custDataLst>
              <p:tags r:id="rId13"/>
            </p:custDataLst>
          </p:nvPr>
        </p:nvGrpSpPr>
        <p:grpSpPr>
          <a:xfrm>
            <a:off x="-9190" y="0"/>
            <a:ext cx="620750" cy="791858"/>
            <a:chOff x="0" y="-21236"/>
            <a:chExt cx="3311527" cy="4224338"/>
          </a:xfrm>
        </p:grpSpPr>
        <p:sp>
          <p:nvSpPr>
            <p:cNvPr id="55"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PA_文本框 4"/>
          <p:cNvSpPr txBox="1">
            <a:spLocks noChangeArrowheads="1"/>
          </p:cNvSpPr>
          <p:nvPr>
            <p:custDataLst>
              <p:tags r:id="rId14"/>
            </p:custDataLst>
          </p:nvPr>
        </p:nvSpPr>
        <p:spPr bwMode="auto">
          <a:xfrm>
            <a:off x="683252" y="75312"/>
            <a:ext cx="21595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accent3"/>
                </a:solidFill>
                <a:latin typeface="Yu Gothic" panose="020B0400000000000000" pitchFamily="34" charset="-128"/>
                <a:ea typeface="Yu Gothic" panose="020B0400000000000000" pitchFamily="34" charset="-128"/>
                <a:cs typeface="+mn-ea"/>
                <a:sym typeface="+mn-lt"/>
              </a:rPr>
              <a:t>As-Isモデル</a:t>
            </a:r>
          </a:p>
        </p:txBody>
      </p:sp>
      <p:sp>
        <p:nvSpPr>
          <p:cNvPr id="6" name="PA_任意多边形 11"/>
          <p:cNvSpPr/>
          <p:nvPr>
            <p:custDataLst>
              <p:tags r:id="rId15"/>
            </p:custDataLst>
          </p:nvPr>
        </p:nvSpPr>
        <p:spPr bwMode="auto">
          <a:xfrm>
            <a:off x="7212141" y="2630688"/>
            <a:ext cx="1899827" cy="503393"/>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Yu Gothic" panose="020B0400000000000000" pitchFamily="34" charset="-128"/>
                <a:ea typeface="Yu Gothic" panose="020B0400000000000000" pitchFamily="34" charset="-128"/>
              </a:rPr>
              <a:t>認識・判断精度</a:t>
            </a:r>
            <a:r>
              <a:rPr lang="ja-JP" altLang="en-US" sz="1200" b="1" dirty="0">
                <a:latin typeface="Yu Gothic" panose="020B0400000000000000" pitchFamily="34" charset="-128"/>
                <a:ea typeface="Yu Gothic" panose="020B0400000000000000" pitchFamily="34" charset="-128"/>
              </a:rPr>
              <a:t>の</a:t>
            </a:r>
            <a:r>
              <a:rPr lang="zh-CN" altLang="en-US" sz="1200" b="1" dirty="0">
                <a:latin typeface="Yu Gothic" panose="020B0400000000000000" pitchFamily="34" charset="-128"/>
                <a:ea typeface="Yu Gothic" panose="020B0400000000000000" pitchFamily="34" charset="-128"/>
              </a:rPr>
              <a:t>課題要</a:t>
            </a:r>
            <a:endParaRPr lang="zh-CN" altLang="en-US" sz="1200" b="1" dirty="0">
              <a:solidFill>
                <a:schemeClr val="lt1"/>
              </a:solidFill>
              <a:latin typeface="Yu Gothic" panose="020B0400000000000000" pitchFamily="34" charset="-128"/>
              <a:ea typeface="Yu Gothic" panose="020B0400000000000000" pitchFamily="34" charset="-128"/>
              <a:cs typeface="+mn-ea"/>
              <a:sym typeface="+mn-lt"/>
            </a:endParaRPr>
          </a:p>
        </p:txBody>
      </p:sp>
      <p:sp>
        <p:nvSpPr>
          <p:cNvPr id="7" name="PA_文本框 38"/>
          <p:cNvSpPr txBox="1">
            <a:spLocks noChangeArrowheads="1"/>
          </p:cNvSpPr>
          <p:nvPr>
            <p:custDataLst>
              <p:tags r:id="rId16"/>
            </p:custDataLst>
          </p:nvPr>
        </p:nvSpPr>
        <p:spPr bwMode="auto">
          <a:xfrm>
            <a:off x="7757758" y="3296457"/>
            <a:ext cx="7264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chemeClr val="accent2"/>
                </a:solidFill>
                <a:cs typeface="+mn-ea"/>
                <a:sym typeface="+mn-lt"/>
              </a:rPr>
              <a:t>05</a:t>
            </a:r>
          </a:p>
        </p:txBody>
      </p:sp>
      <p:sp>
        <p:nvSpPr>
          <p:cNvPr id="8" name="PA_淘宝店chenying0907 35"/>
          <p:cNvSpPr>
            <a:spLocks noChangeArrowheads="1"/>
          </p:cNvSpPr>
          <p:nvPr>
            <p:custDataLst>
              <p:tags r:id="rId17"/>
            </p:custDataLst>
          </p:nvPr>
        </p:nvSpPr>
        <p:spPr bwMode="auto">
          <a:xfrm>
            <a:off x="7051268" y="550413"/>
            <a:ext cx="2041583" cy="20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l" fontAlgn="auto">
              <a:lnSpc>
                <a:spcPct val="120000"/>
              </a:lnSpc>
              <a:buClrTx/>
              <a:buSzTx/>
              <a:buFontTx/>
            </a:pPr>
            <a:r>
              <a:rPr lang="zh-CN" altLang="en-US" sz="140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lt"/>
              </a:rPr>
              <a:t> 家具の形状や部屋の暗さによって障害物認識が不安定であり、ナビゲーションの精度にばらつきがある。CNETとTechRadarのテスト結果によると、照度が100lx未満の環境ではSLAM精度が30%以上低下し、黒いカーペットでは誤動作する事例も多数。</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500"/>
                                        <p:tgtEl>
                                          <p:spTgt spid="1537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5372"/>
                                        </p:tgtEl>
                                        <p:attrNameLst>
                                          <p:attrName>style.visibility</p:attrName>
                                        </p:attrNameLst>
                                      </p:cBhvr>
                                      <p:to>
                                        <p:strVal val="visible"/>
                                      </p:to>
                                    </p:set>
                                    <p:animEffect transition="in" filter="fade">
                                      <p:cBhvr>
                                        <p:cTn id="10" dur="500"/>
                                        <p:tgtEl>
                                          <p:spTgt spid="1537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5373"/>
                                        </p:tgtEl>
                                        <p:attrNameLst>
                                          <p:attrName>style.visibility</p:attrName>
                                        </p:attrNameLst>
                                      </p:cBhvr>
                                      <p:to>
                                        <p:strVal val="visible"/>
                                      </p:to>
                                    </p:set>
                                    <p:animEffect transition="in" filter="fade">
                                      <p:cBhvr>
                                        <p:cTn id="13" dur="500"/>
                                        <p:tgtEl>
                                          <p:spTgt spid="15373"/>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5374"/>
                                        </p:tgtEl>
                                        <p:attrNameLst>
                                          <p:attrName>style.visibility</p:attrName>
                                        </p:attrNameLst>
                                      </p:cBhvr>
                                      <p:to>
                                        <p:strVal val="visible"/>
                                      </p:to>
                                    </p:set>
                                    <p:animEffect transition="in" filter="fade">
                                      <p:cBhvr>
                                        <p:cTn id="16" dur="500"/>
                                        <p:tgtEl>
                                          <p:spTgt spid="15374"/>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15394"/>
                                        </p:tgtEl>
                                        <p:attrNameLst>
                                          <p:attrName>style.visibility</p:attrName>
                                        </p:attrNameLst>
                                      </p:cBhvr>
                                      <p:to>
                                        <p:strVal val="visible"/>
                                      </p:to>
                                    </p:set>
                                    <p:animEffect transition="in" filter="fade">
                                      <p:cBhvr>
                                        <p:cTn id="19" dur="500"/>
                                        <p:tgtEl>
                                          <p:spTgt spid="15394"/>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15395"/>
                                        </p:tgtEl>
                                        <p:attrNameLst>
                                          <p:attrName>style.visibility</p:attrName>
                                        </p:attrNameLst>
                                      </p:cBhvr>
                                      <p:to>
                                        <p:strVal val="visible"/>
                                      </p:to>
                                    </p:set>
                                    <p:animEffect transition="in" filter="fade">
                                      <p:cBhvr>
                                        <p:cTn id="22" dur="500"/>
                                        <p:tgtEl>
                                          <p:spTgt spid="15395"/>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5396"/>
                                        </p:tgtEl>
                                        <p:attrNameLst>
                                          <p:attrName>style.visibility</p:attrName>
                                        </p:attrNameLst>
                                      </p:cBhvr>
                                      <p:to>
                                        <p:strVal val="visible"/>
                                      </p:to>
                                    </p:set>
                                    <p:animEffect transition="in" filter="fade">
                                      <p:cBhvr>
                                        <p:cTn id="25" dur="500"/>
                                        <p:tgtEl>
                                          <p:spTgt spid="15396"/>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15397"/>
                                        </p:tgtEl>
                                        <p:attrNameLst>
                                          <p:attrName>style.visibility</p:attrName>
                                        </p:attrNameLst>
                                      </p:cBhvr>
                                      <p:to>
                                        <p:strVal val="visible"/>
                                      </p:to>
                                    </p:set>
                                    <p:animEffect transition="in" filter="fade">
                                      <p:cBhvr>
                                        <p:cTn id="28" dur="500"/>
                                        <p:tgtEl>
                                          <p:spTgt spid="15397"/>
                                        </p:tgtEl>
                                      </p:cBhvr>
                                    </p:animEffect>
                                  </p:childTnLst>
                                </p:cTn>
                              </p:par>
                              <p:par>
                                <p:cTn id="29" presetID="10" presetClass="entr" presetSubtype="0" fill="hold" grpId="0" nodeType="withEffect">
                                  <p:stCondLst>
                                    <p:cond delay="2100"/>
                                  </p:stCondLst>
                                  <p:childTnLst>
                                    <p:set>
                                      <p:cBhvr>
                                        <p:cTn id="30" dur="1" fill="hold">
                                          <p:stCondLst>
                                            <p:cond delay="0"/>
                                          </p:stCondLst>
                                        </p:cTn>
                                        <p:tgtEl>
                                          <p:spTgt spid="15398"/>
                                        </p:tgtEl>
                                        <p:attrNameLst>
                                          <p:attrName>style.visibility</p:attrName>
                                        </p:attrNameLst>
                                      </p:cBhvr>
                                      <p:to>
                                        <p:strVal val="visible"/>
                                      </p:to>
                                    </p:set>
                                    <p:animEffect transition="in" filter="fade">
                                      <p:cBhvr>
                                        <p:cTn id="31" dur="500"/>
                                        <p:tgtEl>
                                          <p:spTgt spid="15398"/>
                                        </p:tgtEl>
                                      </p:cBhvr>
                                    </p:animEffect>
                                  </p:childTnLst>
                                </p:cTn>
                              </p:par>
                              <p:par>
                                <p:cTn id="32" presetID="10" presetClass="entr" presetSubtype="0" fill="hold" grpId="0" nodeType="withEffect">
                                  <p:stCondLst>
                                    <p:cond delay="2400"/>
                                  </p:stCondLst>
                                  <p:childTnLst>
                                    <p:set>
                                      <p:cBhvr>
                                        <p:cTn id="33" dur="1" fill="hold">
                                          <p:stCondLst>
                                            <p:cond delay="0"/>
                                          </p:stCondLst>
                                        </p:cTn>
                                        <p:tgtEl>
                                          <p:spTgt spid="15399"/>
                                        </p:tgtEl>
                                        <p:attrNameLst>
                                          <p:attrName>style.visibility</p:attrName>
                                        </p:attrNameLst>
                                      </p:cBhvr>
                                      <p:to>
                                        <p:strVal val="visible"/>
                                      </p:to>
                                    </p:set>
                                    <p:animEffect transition="in" filter="fade">
                                      <p:cBhvr>
                                        <p:cTn id="34" dur="500"/>
                                        <p:tgtEl>
                                          <p:spTgt spid="1539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400"/>
                                        </p:tgtEl>
                                        <p:attrNameLst>
                                          <p:attrName>style.visibility</p:attrName>
                                        </p:attrNameLst>
                                      </p:cBhvr>
                                      <p:to>
                                        <p:strVal val="visible"/>
                                      </p:to>
                                    </p:set>
                                    <p:animEffect transition="in" filter="fade">
                                      <p:cBhvr>
                                        <p:cTn id="39" dur="500"/>
                                        <p:tgtEl>
                                          <p:spTgt spid="15400"/>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15401"/>
                                        </p:tgtEl>
                                        <p:attrNameLst>
                                          <p:attrName>style.visibility</p:attrName>
                                        </p:attrNameLst>
                                      </p:cBhvr>
                                      <p:to>
                                        <p:strVal val="visible"/>
                                      </p:to>
                                    </p:set>
                                    <p:animEffect transition="in" filter="fade">
                                      <p:cBhvr>
                                        <p:cTn id="42" dur="500"/>
                                        <p:tgtEl>
                                          <p:spTgt spid="15401"/>
                                        </p:tgtEl>
                                      </p:cBhvr>
                                    </p:animEffect>
                                  </p:childTnLst>
                                </p:cTn>
                              </p:par>
                              <p:par>
                                <p:cTn id="43" presetID="10" presetClass="entr" presetSubtype="0" fill="hold" nodeType="withEffect">
                                  <p:stCondLst>
                                    <p:cond delay="6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grpId="0" nodeType="withEffect">
                                  <p:stCondLst>
                                    <p:cond delay="21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bldLvl="0" animBg="1"/>
      <p:bldP spid="15372" grpId="0" bldLvl="0" animBg="1" autoUpdateAnimBg="0"/>
      <p:bldP spid="15373" grpId="0" bldLvl="0" animBg="1" autoUpdateAnimBg="0"/>
      <p:bldP spid="15374" grpId="0" bldLvl="0" animBg="1"/>
      <p:bldP spid="15394" grpId="0"/>
      <p:bldP spid="15395" grpId="0"/>
      <p:bldP spid="15396" grpId="0"/>
      <p:bldP spid="15397" grpId="0"/>
      <p:bldP spid="15398" grpId="0" bldLvl="0" animBg="1"/>
      <p:bldP spid="15399" grpId="0" bldLvl="0" animBg="1"/>
      <p:bldP spid="15400" grpId="0" bldLvl="0" animBg="1"/>
      <p:bldP spid="15401" grpId="0" bldLvl="0" animBg="1" autoUpdateAnimBg="0"/>
      <p:bldP spid="58" grpId="0" bldLvl="0" animBg="1"/>
      <p:bldP spid="6" grpId="0" bldLvl="0" animBg="1"/>
      <p:bldP spid="7"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PA_文本框 4"/>
          <p:cNvSpPr txBox="1">
            <a:spLocks noChangeArrowheads="1"/>
          </p:cNvSpPr>
          <p:nvPr>
            <p:custDataLst>
              <p:tags r:id="rId2"/>
            </p:custDataLst>
          </p:nvPr>
        </p:nvSpPr>
        <p:spPr bwMode="auto">
          <a:xfrm>
            <a:off x="367061" y="166868"/>
            <a:ext cx="4667885"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en-GB" altLang="zh-CN" sz="2800" dirty="0">
                <a:solidFill>
                  <a:schemeClr val="accent3"/>
                </a:solidFill>
                <a:latin typeface="Yu Gothic" panose="020B0400000000000000" pitchFamily="34" charset="-128"/>
                <a:ea typeface="Yu Gothic" panose="020B0400000000000000" pitchFamily="34" charset="-128"/>
                <a:cs typeface="+mn-ea"/>
                <a:sym typeface="+mn-ea"/>
              </a:rPr>
              <a:t>As-Is</a:t>
            </a:r>
            <a:r>
              <a:rPr lang="ja-JP" altLang="en-US" sz="2800" dirty="0">
                <a:solidFill>
                  <a:schemeClr val="accent3"/>
                </a:solidFill>
                <a:latin typeface="Yu Gothic" panose="020B0400000000000000" pitchFamily="34" charset="-128"/>
                <a:ea typeface="Yu Gothic" panose="020B0400000000000000" pitchFamily="34" charset="-128"/>
                <a:cs typeface="+mn-ea"/>
                <a:sym typeface="+mn-ea"/>
              </a:rPr>
              <a:t>モデル </a:t>
            </a:r>
            <a:r>
              <a:rPr lang="en-US" altLang="ja-JP" sz="2800" dirty="0">
                <a:solidFill>
                  <a:schemeClr val="accent3"/>
                </a:solidFill>
                <a:latin typeface="Yu Gothic" panose="020B0400000000000000" pitchFamily="34" charset="-128"/>
                <a:ea typeface="Yu Gothic" panose="020B0400000000000000" pitchFamily="34" charset="-128"/>
                <a:cs typeface="+mn-ea"/>
                <a:sym typeface="+mn-ea"/>
              </a:rPr>
              <a:t>〜</a:t>
            </a:r>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自動化機能</a:t>
            </a:r>
            <a:r>
              <a:rPr lang="en-US" altLang="zh-CN" sz="2800" dirty="0">
                <a:solidFill>
                  <a:schemeClr val="accent3"/>
                </a:solidFill>
                <a:latin typeface="Yu Gothic" panose="020B0400000000000000" pitchFamily="34" charset="-128"/>
                <a:ea typeface="Yu Gothic" panose="020B0400000000000000" pitchFamily="34" charset="-128"/>
                <a:cs typeface="+mn-ea"/>
                <a:sym typeface="+mn-ea"/>
              </a:rPr>
              <a:t>〜</a:t>
            </a:r>
            <a:endParaRPr lang="zh-CN" altLang="en-US" sz="2800" dirty="0">
              <a:solidFill>
                <a:schemeClr val="accent3"/>
              </a:solidFill>
              <a:latin typeface="Yu Gothic" panose="020B0400000000000000" pitchFamily="34" charset="-128"/>
              <a:ea typeface="Yu Gothic" panose="020B0400000000000000" pitchFamily="34" charset="-128"/>
              <a:cs typeface="+mn-ea"/>
              <a:sym typeface="+mn-ea"/>
            </a:endParaRPr>
          </a:p>
        </p:txBody>
      </p:sp>
      <p:sp>
        <p:nvSpPr>
          <p:cNvPr id="3" name="文本框 2"/>
          <p:cNvSpPr txBox="1"/>
          <p:nvPr/>
        </p:nvSpPr>
        <p:spPr>
          <a:xfrm>
            <a:off x="179705" y="731520"/>
            <a:ext cx="7974330" cy="363220"/>
          </a:xfrm>
          <a:prstGeom prst="rect">
            <a:avLst/>
          </a:prstGeom>
          <a:noFill/>
        </p:spPr>
        <p:txBody>
          <a:bodyPr wrap="square" rtlCol="0" anchor="t">
            <a:noAutofit/>
          </a:bodyPr>
          <a:lstStyle/>
          <a:p>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家庭用</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ロボット</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掃除機</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の</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多</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くは、</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部分的</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な</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自動化機能</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を</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搭載</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しているが、</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完全自律的</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な</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運用</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には</a:t>
            </a:r>
            <a:r>
              <a:rPr lang="zh-CN" altLang="en-US" sz="1200" b="1" dirty="0">
                <a:solidFill>
                  <a:schemeClr val="bg1">
                    <a:lumMod val="50000"/>
                  </a:schemeClr>
                </a:solidFill>
                <a:latin typeface="Yu Gothic" panose="020B0400000000000000" pitchFamily="34" charset="-128"/>
                <a:ea typeface="Yu Gothic" panose="020B0400000000000000" pitchFamily="34" charset="-128"/>
                <a:cs typeface="+mn-ea"/>
              </a:rPr>
              <a:t>至</a:t>
            </a:r>
            <a:r>
              <a:rPr lang="ja-JP" altLang="en-US" sz="1200" b="1" dirty="0">
                <a:solidFill>
                  <a:schemeClr val="bg1">
                    <a:lumMod val="50000"/>
                  </a:schemeClr>
                </a:solidFill>
                <a:latin typeface="Yu Gothic" panose="020B0400000000000000" pitchFamily="34" charset="-128"/>
                <a:ea typeface="Yu Gothic" panose="020B0400000000000000" pitchFamily="34" charset="-128"/>
                <a:cs typeface="+mn-ea"/>
              </a:rPr>
              <a:t>っていない。</a:t>
            </a:r>
            <a:endParaRPr lang="ja-JP" altLang="en-US" sz="1400" b="1" dirty="0">
              <a:solidFill>
                <a:schemeClr val="bg1">
                  <a:lumMod val="50000"/>
                </a:schemeClr>
              </a:solidFill>
              <a:latin typeface="Yu Gothic" panose="020B0400000000000000" pitchFamily="34" charset="-128"/>
              <a:ea typeface="Yu Gothic" panose="020B0400000000000000" pitchFamily="34" charset="-128"/>
              <a:cs typeface="+mn-ea"/>
            </a:endParaRPr>
          </a:p>
        </p:txBody>
      </p:sp>
      <p:graphicFrame>
        <p:nvGraphicFramePr>
          <p:cNvPr id="6" name="表格 5"/>
          <p:cNvGraphicFramePr/>
          <p:nvPr>
            <p:custDataLst>
              <p:tags r:id="rId3"/>
            </p:custDataLst>
            <p:extLst>
              <p:ext uri="{D42A27DB-BD31-4B8C-83A1-F6EECF244321}">
                <p14:modId xmlns:p14="http://schemas.microsoft.com/office/powerpoint/2010/main" val="2367583495"/>
              </p:ext>
            </p:extLst>
          </p:nvPr>
        </p:nvGraphicFramePr>
        <p:xfrm>
          <a:off x="107504" y="1125855"/>
          <a:ext cx="8926006" cy="3834893"/>
        </p:xfrm>
        <a:graphic>
          <a:graphicData uri="http://schemas.openxmlformats.org/drawingml/2006/table">
            <a:tbl>
              <a:tblPr firstRow="1" bandRow="1">
                <a:tableStyleId>{5C22544A-7EE6-4342-B048-85BDC9FD1C3A}</a:tableStyleId>
              </a:tblPr>
              <a:tblGrid>
                <a:gridCol w="1365696">
                  <a:extLst>
                    <a:ext uri="{9D8B030D-6E8A-4147-A177-3AD203B41FA5}">
                      <a16:colId xmlns:a16="http://schemas.microsoft.com/office/drawing/2014/main" val="20000"/>
                    </a:ext>
                  </a:extLst>
                </a:gridCol>
                <a:gridCol w="3599815">
                  <a:extLst>
                    <a:ext uri="{9D8B030D-6E8A-4147-A177-3AD203B41FA5}">
                      <a16:colId xmlns:a16="http://schemas.microsoft.com/office/drawing/2014/main" val="20001"/>
                    </a:ext>
                  </a:extLst>
                </a:gridCol>
                <a:gridCol w="3960495">
                  <a:extLst>
                    <a:ext uri="{9D8B030D-6E8A-4147-A177-3AD203B41FA5}">
                      <a16:colId xmlns:a16="http://schemas.microsoft.com/office/drawing/2014/main" val="20002"/>
                    </a:ext>
                  </a:extLst>
                </a:gridCol>
              </a:tblGrid>
              <a:tr h="384810">
                <a:tc>
                  <a:txBody>
                    <a:bodyPr/>
                    <a:lstStyle/>
                    <a:p>
                      <a:pPr>
                        <a:buNone/>
                      </a:pPr>
                      <a:r>
                        <a:rPr lang="zh-CN" altLang="en-US" sz="1400" b="0" dirty="0">
                          <a:latin typeface="Yu Gothic" panose="020B0400000000000000" pitchFamily="34" charset="-128"/>
                          <a:ea typeface="Yu Gothic" panose="020B0400000000000000" pitchFamily="34" charset="-128"/>
                        </a:rPr>
                        <a:t>項目</a:t>
                      </a:r>
                    </a:p>
                  </a:txBody>
                  <a:tcPr>
                    <a:solidFill>
                      <a:schemeClr val="accent3"/>
                    </a:solidFill>
                  </a:tcPr>
                </a:tc>
                <a:tc>
                  <a:txBody>
                    <a:bodyPr/>
                    <a:lstStyle/>
                    <a:p>
                      <a:r>
                        <a:rPr lang="ja-JP" altLang="en-US" sz="1400" b="0">
                          <a:latin typeface="Yu Gothic" panose="020B0400000000000000" pitchFamily="34" charset="-128"/>
                          <a:ea typeface="Yu Gothic" panose="020B0400000000000000" pitchFamily="34" charset="-128"/>
                        </a:rPr>
                        <a:t>現状</a:t>
                      </a:r>
                      <a:endParaRPr kumimoji="1" lang="ja-JP" altLang="en-US" sz="1400" b="0" dirty="0">
                        <a:latin typeface="Yu Gothic" panose="020B0400000000000000" pitchFamily="34" charset="-128"/>
                        <a:ea typeface="Yu Gothic" panose="020B0400000000000000" pitchFamily="34" charset="-128"/>
                      </a:endParaRPr>
                    </a:p>
                  </a:txBody>
                  <a:tcPr>
                    <a:solidFill>
                      <a:schemeClr val="accent3"/>
                    </a:solidFill>
                  </a:tcPr>
                </a:tc>
                <a:tc>
                  <a:txBody>
                    <a:bodyPr/>
                    <a:lstStyle/>
                    <a:p>
                      <a:pPr marL="0" algn="l" defTabSz="914400" rtl="0" eaLnBrk="1" latinLnBrk="0" hangingPunct="1"/>
                      <a:r>
                        <a:rPr lang="ja-JP" altLang="en-US" sz="1400" b="0" kern="1200">
                          <a:solidFill>
                            <a:schemeClr val="bg1"/>
                          </a:solidFill>
                          <a:latin typeface="Yu Gothic" panose="020B0400000000000000" pitchFamily="34" charset="-128"/>
                          <a:ea typeface="Yu Gothic" panose="020B0400000000000000" pitchFamily="34" charset="-128"/>
                          <a:cs typeface="+mn-ea"/>
                        </a:rPr>
                        <a:t>市場調査</a:t>
                      </a:r>
                      <a:endParaRPr lang="ja-JP" altLang="en-US" sz="1400" b="0" kern="1200" dirty="0">
                        <a:solidFill>
                          <a:schemeClr val="bg1"/>
                        </a:solidFill>
                        <a:latin typeface="Yu Gothic" panose="020B0400000000000000" pitchFamily="34" charset="-128"/>
                        <a:ea typeface="Yu Gothic" panose="020B0400000000000000" pitchFamily="34" charset="-128"/>
                        <a:cs typeface="+mn-ea"/>
                      </a:endParaRPr>
                    </a:p>
                  </a:txBody>
                  <a:tcPr>
                    <a:solidFill>
                      <a:schemeClr val="accent3"/>
                    </a:solidFill>
                  </a:tcPr>
                </a:tc>
                <a:extLst>
                  <a:ext uri="{0D108BD9-81ED-4DB2-BD59-A6C34878D82A}">
                    <a16:rowId xmlns:a16="http://schemas.microsoft.com/office/drawing/2014/main" val="10000"/>
                  </a:ext>
                </a:extLst>
              </a:tr>
              <a:tr h="814070">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ゴミ収集</a:t>
                      </a:r>
                    </a:p>
                  </a:txBody>
                  <a:tcPr>
                    <a:solidFill>
                      <a:schemeClr val="accent1"/>
                    </a:solidFill>
                  </a:tcPr>
                </a:tc>
                <a:tc>
                  <a:txBody>
                    <a:bodyPr/>
                    <a:lstStyle/>
                    <a:p>
                      <a:pPr indent="0" algn="l" defTabSz="914400" rtl="0" fontAlgn="auto">
                        <a:lnSpc>
                          <a:spcPct val="110000"/>
                        </a:lnSpc>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自動収集機能付きドックを備えるモデルは高価格帯に限定され、普及率が低い。多くは手動でダストボックスの清掃が必要。</a:t>
                      </a:r>
                    </a:p>
                  </a:txBody>
                  <a:tcPr>
                    <a:solidFill>
                      <a:schemeClr val="accent1"/>
                    </a:solidFill>
                  </a:tcPr>
                </a:tc>
                <a:tc>
                  <a:txBody>
                    <a:bodyPr/>
                    <a:lstStyle/>
                    <a:p>
                      <a:pPr indent="0" algn="l" defTabSz="914400" rtl="0" fontAlgn="auto">
                        <a:lnSpc>
                          <a:spcPct val="110000"/>
                        </a:lnSpc>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2024</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年調査では、</a:t>
                      </a:r>
                      <a:r>
                        <a:rPr lang="en-GB"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Auto</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ダスト収集機能の搭載率は</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23.5%</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にとどまり、</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8</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万円以上の高価格モデルに集中。</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solidFill>
                      <a:schemeClr val="accent1"/>
                    </a:solidFill>
                  </a:tcPr>
                </a:tc>
                <a:extLst>
                  <a:ext uri="{0D108BD9-81ED-4DB2-BD59-A6C34878D82A}">
                    <a16:rowId xmlns:a16="http://schemas.microsoft.com/office/drawing/2014/main" val="10001"/>
                  </a:ext>
                </a:extLst>
              </a:tr>
              <a:tr h="775970">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モップ洗浄</a:t>
                      </a:r>
                    </a:p>
                  </a:txBody>
                  <a:tcPr/>
                </a:tc>
                <a:tc>
                  <a:txBody>
                    <a:bodyPr/>
                    <a:lstStyle/>
                    <a:p>
                      <a:pPr indent="0" algn="l" defTabSz="914400" rtl="0" fontAlgn="auto">
                        <a:lnSpc>
                          <a:spcPct val="110000"/>
                        </a:lnSpc>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自動洗浄機能は一部モデルに限定。水交換やモップの脱着は手動が多い。清掃後の乾燥機能も不十分。</a:t>
                      </a:r>
                    </a:p>
                  </a:txBody>
                  <a:tcPr/>
                </a:tc>
                <a:tc>
                  <a:txBody>
                    <a:bodyPr/>
                    <a:lstStyle/>
                    <a:p>
                      <a:pPr indent="0" algn="l" defTabSz="914400" rtl="0" fontAlgn="auto">
                        <a:lnSpc>
                          <a:spcPct val="110000"/>
                        </a:lnSpc>
                      </a:pP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日本家電協会の統計によると、</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66%</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のモデルがモップ洗浄を手動で実施し、自動乾燥まで対応するのは全体の</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10%</a:t>
                      </a: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未満。</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2"/>
                  </a:ext>
                </a:extLst>
              </a:tr>
              <a:tr h="950595">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給排水</a:t>
                      </a:r>
                    </a:p>
                  </a:txBody>
                  <a:tcPr>
                    <a:solidFill>
                      <a:schemeClr val="accent1"/>
                    </a:solidFill>
                  </a:tcPr>
                </a:tc>
                <a:tc>
                  <a:txBody>
                    <a:bodyPr/>
                    <a:lstStyle/>
                    <a:p>
                      <a:pPr indent="0" algn="l" defTabSz="914400" rtl="0" fontAlgn="auto">
                        <a:lnSpc>
                          <a:spcPct val="110000"/>
                        </a:lnSpc>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自動給水・排水機能はほとんど搭載されていない。ユーザーが毎回タンクを持ち運ぶ必要がある。</a:t>
                      </a:r>
                    </a:p>
                  </a:txBody>
                  <a:tcPr>
                    <a:solidFill>
                      <a:schemeClr val="accent1"/>
                    </a:solidFill>
                  </a:tcPr>
                </a:tc>
                <a:tc>
                  <a:txBody>
                    <a:bodyPr/>
                    <a:lstStyle/>
                    <a:p>
                      <a:pPr indent="0" algn="l" defTabSz="914400" rtl="0" fontAlgn="auto">
                        <a:lnSpc>
                          <a:spcPct val="110000"/>
                        </a:lnSpc>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家電レビューサイト「価格</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en-GB"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com</a:t>
                      </a:r>
                      <a:r>
                        <a:rPr lang="ja-JP" altLang="en-GB" sz="14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によると、自動給排水に対応したモデルは全体の</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7%</a:t>
                      </a: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程度に留まる。特に集合住宅では設置が困難との声も多い。</a:t>
                      </a:r>
                    </a:p>
                  </a:txBody>
                  <a:tcPr>
                    <a:solidFill>
                      <a:schemeClr val="accent1"/>
                    </a:solidFill>
                  </a:tcPr>
                </a:tc>
                <a:extLst>
                  <a:ext uri="{0D108BD9-81ED-4DB2-BD59-A6C34878D82A}">
                    <a16:rowId xmlns:a16="http://schemas.microsoft.com/office/drawing/2014/main" val="10003"/>
                  </a:ext>
                </a:extLst>
              </a:tr>
              <a:tr h="827405">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運用自動化</a:t>
                      </a:r>
                    </a:p>
                  </a:txBody>
                  <a:tcPr/>
                </a:tc>
                <a:tc>
                  <a:txBody>
                    <a:bodyPr/>
                    <a:lstStyle/>
                    <a:p>
                      <a:pPr indent="0" algn="l" defTabSz="914400" rtl="0" fontAlgn="auto">
                        <a:lnSpc>
                          <a:spcPct val="110000"/>
                        </a:lnSpc>
                      </a:pPr>
                      <a:r>
                        <a:rPr lang="ja-JP" altLang="en-US" sz="1400" b="0" kern="1200">
                          <a:solidFill>
                            <a:schemeClr val="bg1">
                              <a:lumMod val="50000"/>
                            </a:schemeClr>
                          </a:solidFill>
                          <a:latin typeface="Yu Gothic" panose="020B0400000000000000" pitchFamily="34" charset="-128"/>
                          <a:ea typeface="Yu Gothic" panose="020B0400000000000000" pitchFamily="34" charset="-128"/>
                          <a:cs typeface="+mn-ea"/>
                        </a:rPr>
                        <a:t>掃除開始・終了、モード切替はスケジュール設定可能なものの、日常的な管理負担は依然としてユーザー側にある。</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indent="0" algn="l" defTabSz="914400" rtl="0" fontAlgn="auto">
                        <a:lnSpc>
                          <a:spcPct val="110000"/>
                        </a:lnSpc>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「ロボット掃除機ユーザー意識調査</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2023</a:t>
                      </a: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」によると、</a:t>
                      </a: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62%</a:t>
                      </a: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のユーザーが「運転音がうるさい」「細かく設定が面倒」と回答。</a:t>
                      </a:r>
                    </a:p>
                  </a:txBody>
                  <a:tcPr/>
                </a:tc>
                <a:extLst>
                  <a:ext uri="{0D108BD9-81ED-4DB2-BD59-A6C34878D82A}">
                    <a16:rowId xmlns:a16="http://schemas.microsoft.com/office/drawing/2014/main" val="10004"/>
                  </a:ext>
                </a:extLst>
              </a:tr>
            </a:tbl>
          </a:graphicData>
        </a:graphic>
      </p:graphicFrame>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PA_淘宝店chenying0907 53"/>
          <p:cNvGrpSpPr/>
          <p:nvPr>
            <p:custDataLst>
              <p:tags r:id="rId1"/>
            </p:custDataLst>
          </p:nvPr>
        </p:nvGrpSpPr>
        <p:grpSpPr>
          <a:xfrm>
            <a:off x="-9190" y="0"/>
            <a:ext cx="620750" cy="791858"/>
            <a:chOff x="0" y="-21236"/>
            <a:chExt cx="3311527" cy="4224338"/>
          </a:xfrm>
        </p:grpSpPr>
        <p:sp>
          <p:nvSpPr>
            <p:cNvPr id="55"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PA_文本框 4"/>
          <p:cNvSpPr txBox="1">
            <a:spLocks noChangeArrowheads="1"/>
          </p:cNvSpPr>
          <p:nvPr>
            <p:custDataLst>
              <p:tags r:id="rId2"/>
            </p:custDataLst>
          </p:nvPr>
        </p:nvSpPr>
        <p:spPr bwMode="auto">
          <a:xfrm>
            <a:off x="683252" y="75312"/>
            <a:ext cx="2291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To-Be</a:t>
            </a:r>
            <a:r>
              <a:rPr lang="zh-CN" altLang="en-US" sz="2800" dirty="0">
                <a:solidFill>
                  <a:schemeClr val="accent3"/>
                </a:solidFill>
                <a:latin typeface="Yu Gothic" panose="020B0400000000000000" pitchFamily="34" charset="-128"/>
                <a:ea typeface="Yu Gothic" panose="020B0400000000000000" pitchFamily="34" charset="-128"/>
                <a:cs typeface="+mn-ea"/>
                <a:sym typeface="+mn-lt"/>
              </a:rPr>
              <a:t>モデル</a:t>
            </a:r>
          </a:p>
        </p:txBody>
      </p:sp>
      <p:sp>
        <p:nvSpPr>
          <p:cNvPr id="3" name="文本框 2"/>
          <p:cNvSpPr txBox="1"/>
          <p:nvPr>
            <p:custDataLst>
              <p:tags r:id="rId3"/>
            </p:custDataLst>
          </p:nvPr>
        </p:nvSpPr>
        <p:spPr>
          <a:xfrm>
            <a:off x="467360" y="661035"/>
            <a:ext cx="3557270" cy="1503045"/>
          </a:xfrm>
          <a:prstGeom prst="rect">
            <a:avLst/>
          </a:prstGeom>
          <a:noFill/>
        </p:spPr>
        <p:txBody>
          <a:bodyPr wrap="square" rtlCol="0" anchor="t">
            <a:spAutoFit/>
          </a:bodyPr>
          <a:lstStyle/>
          <a:p>
            <a:pPr indent="0" fontAlgn="auto">
              <a:lnSpc>
                <a:spcPct val="140000"/>
              </a:lnSpc>
              <a:spcBef>
                <a:spcPts val="200"/>
              </a:spcBef>
            </a:pPr>
            <a:r>
              <a:rPr lang="en-US" altLang="zh-CN" sz="1400" b="1" dirty="0">
                <a:solidFill>
                  <a:schemeClr val="accent3"/>
                </a:solidFill>
                <a:latin typeface="Yu Gothic" panose="020B0400000000000000" pitchFamily="34" charset="-128"/>
                <a:ea typeface="Yu Gothic" panose="020B0400000000000000" pitchFamily="34" charset="-128"/>
                <a:cs typeface="+mn-ea"/>
                <a:sym typeface="+mn-ea"/>
              </a:rPr>
              <a:t>構造設計の高度化</a:t>
            </a: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超薄型ボディ（7.5cm以下）</a:t>
            </a: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ベッド下・ソファ下など高さ制限のある空間にもスムーズに侵入可能</a:t>
            </a:r>
          </a:p>
          <a:p>
            <a:pPr indent="0" fontAlgn="auto">
              <a:lnSpc>
                <a:spcPct val="140000"/>
              </a:lnSpc>
              <a:spcBef>
                <a:spcPts val="200"/>
              </a:spcBef>
            </a:pPr>
            <a:r>
              <a:rPr lang="en-US" altLang="zh-CN"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段差乗り越え能力の強化（最大4cm）</a:t>
            </a:r>
          </a:p>
        </p:txBody>
      </p:sp>
      <p:sp>
        <p:nvSpPr>
          <p:cNvPr id="10253" name="PA_任意多边形 13"/>
          <p:cNvSpPr>
            <a:spLocks noEditPoints="1"/>
          </p:cNvSpPr>
          <p:nvPr>
            <p:custDataLst>
              <p:tags r:id="rId4"/>
            </p:custDataLst>
          </p:nvPr>
        </p:nvSpPr>
        <p:spPr bwMode="auto">
          <a:xfrm>
            <a:off x="109855" y="792091"/>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cs typeface="+mn-ea"/>
              <a:sym typeface="+mn-lt"/>
            </a:endParaRPr>
          </a:p>
        </p:txBody>
      </p:sp>
      <p:pic>
        <p:nvPicPr>
          <p:cNvPr id="4" name="图片 3" descr="v2-c33f0c06c50ddc619347457029872bbc_1440w"/>
          <p:cNvPicPr>
            <a:picLocks noChangeAspect="1"/>
          </p:cNvPicPr>
          <p:nvPr>
            <p:custDataLst>
              <p:tags r:id="rId5"/>
            </p:custDataLst>
          </p:nvPr>
        </p:nvPicPr>
        <p:blipFill>
          <a:blip r:embed="rId12"/>
          <a:stretch>
            <a:fillRect/>
          </a:stretch>
        </p:blipFill>
        <p:spPr>
          <a:xfrm>
            <a:off x="611505" y="2232025"/>
            <a:ext cx="2099310" cy="1182370"/>
          </a:xfrm>
          <a:prstGeom prst="rect">
            <a:avLst/>
          </a:prstGeom>
        </p:spPr>
      </p:pic>
      <p:sp>
        <p:nvSpPr>
          <p:cNvPr id="5" name="文本框 4"/>
          <p:cNvSpPr txBox="1"/>
          <p:nvPr>
            <p:custDataLst>
              <p:tags r:id="rId6"/>
            </p:custDataLst>
          </p:nvPr>
        </p:nvSpPr>
        <p:spPr>
          <a:xfrm>
            <a:off x="4531360" y="639445"/>
            <a:ext cx="4433128" cy="2754630"/>
          </a:xfrm>
          <a:prstGeom prst="rect">
            <a:avLst/>
          </a:prstGeom>
          <a:noFill/>
        </p:spPr>
        <p:txBody>
          <a:bodyPr wrap="square" rtlCol="0" anchor="t">
            <a:noAutofit/>
          </a:bodyPr>
          <a:lstStyle/>
          <a:p>
            <a:pPr indent="0" fontAlgn="auto">
              <a:lnSpc>
                <a:spcPct val="140000"/>
              </a:lnSpc>
              <a:spcBef>
                <a:spcPts val="200"/>
              </a:spcBef>
            </a:pPr>
            <a:r>
              <a:rPr lang="en-US" altLang="zh-CN" sz="1400" b="1" dirty="0">
                <a:solidFill>
                  <a:schemeClr val="accent3"/>
                </a:solidFill>
                <a:latin typeface="Yu Gothic" panose="020B0400000000000000" pitchFamily="34" charset="-128"/>
                <a:ea typeface="Yu Gothic" panose="020B0400000000000000" pitchFamily="34" charset="-128"/>
                <a:cs typeface="+mn-ea"/>
                <a:sym typeface="+mn-ea"/>
              </a:rPr>
              <a:t>清掃能力の強化</a:t>
            </a:r>
            <a:endParaRPr lang="en-US" altLang="zh-CN" sz="1400" b="1" dirty="0">
              <a:solidFill>
                <a:schemeClr val="accent3"/>
              </a:solidFill>
              <a:latin typeface="Yu Gothic" panose="020B0400000000000000" pitchFamily="34" charset="-128"/>
              <a:ea typeface="Yu Gothic" panose="020B0400000000000000" pitchFamily="34" charset="-128"/>
              <a:cs typeface="+mn-ea"/>
            </a:endParaRP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15,000Pa以上の強力吸引力とAIによる床材識別機能により、フローリングやカーペットに応じて自動でモードを最適化</a:t>
            </a:r>
            <a:endPar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endParaRP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AI汚れ識別機能により、油汚れなどの頑固な汚れをピンポイントで重点清掃</a:t>
            </a: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強力吸引モード＋温水モップ清掃機能を組み合わせ、キッチン床の油汚れや乾いた汚れにも対応</a:t>
            </a:r>
            <a:endParaRPr sz="1200" dirty="0">
              <a:solidFill>
                <a:schemeClr val="bg1">
                  <a:lumMod val="50000"/>
                </a:schemeClr>
              </a:solidFill>
              <a:latin typeface="Yu Gothic" panose="020B0400000000000000" pitchFamily="34" charset="-128"/>
              <a:ea typeface="Yu Gothic" panose="020B0400000000000000" pitchFamily="34" charset="-128"/>
              <a:cs typeface="+mn-ea"/>
            </a:endParaRP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デュアルブラシ（毛髪自動切断機能付き）＋サイドブラシにより、隅・壁際のゴミも確実に除去</a:t>
            </a:r>
            <a:endParaRPr lang="zh-CN" altLang="en-US" sz="1200" dirty="0">
              <a:solidFill>
                <a:schemeClr val="bg1">
                  <a:lumMod val="50000"/>
                </a:schemeClr>
              </a:solidFill>
              <a:latin typeface="Yu Gothic" panose="020B0400000000000000" pitchFamily="34" charset="-128"/>
              <a:ea typeface="Yu Gothic" panose="020B0400000000000000" pitchFamily="34" charset="-128"/>
              <a:cs typeface="+mn-ea"/>
              <a:sym typeface="+mn-ea"/>
            </a:endParaRPr>
          </a:p>
        </p:txBody>
      </p:sp>
      <p:sp>
        <p:nvSpPr>
          <p:cNvPr id="10" name="PA_任意多边形 13"/>
          <p:cNvSpPr>
            <a:spLocks noEditPoints="1"/>
          </p:cNvSpPr>
          <p:nvPr>
            <p:custDataLst>
              <p:tags r:id="rId7"/>
            </p:custDataLst>
          </p:nvPr>
        </p:nvSpPr>
        <p:spPr bwMode="auto">
          <a:xfrm>
            <a:off x="4135120" y="771771"/>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cs typeface="+mn-ea"/>
              <a:sym typeface="+mn-lt"/>
            </a:endParaRPr>
          </a:p>
        </p:txBody>
      </p:sp>
      <p:sp>
        <p:nvSpPr>
          <p:cNvPr id="9" name="文本框 8"/>
          <p:cNvSpPr txBox="1"/>
          <p:nvPr/>
        </p:nvSpPr>
        <p:spPr>
          <a:xfrm>
            <a:off x="395605" y="3495675"/>
            <a:ext cx="3730625" cy="1477645"/>
          </a:xfrm>
          <a:prstGeom prst="rect">
            <a:avLst/>
          </a:prstGeom>
          <a:noFill/>
        </p:spPr>
        <p:txBody>
          <a:bodyPr wrap="square" rtlCol="0" anchor="t">
            <a:spAutoFit/>
          </a:bodyPr>
          <a:lstStyle/>
          <a:p>
            <a:pPr indent="0" fontAlgn="auto">
              <a:lnSpc>
                <a:spcPct val="140000"/>
              </a:lnSpc>
              <a:spcBef>
                <a:spcPts val="200"/>
              </a:spcBef>
            </a:pPr>
            <a:r>
              <a:rPr lang="en-US" altLang="zh-CN" sz="1400" b="1" dirty="0">
                <a:solidFill>
                  <a:schemeClr val="accent3"/>
                </a:solidFill>
                <a:cs typeface="+mn-ea"/>
                <a:sym typeface="+mn-ea"/>
              </a:rPr>
              <a:t> </a:t>
            </a:r>
            <a:r>
              <a:rPr lang="en-US" altLang="zh-CN" sz="1400" b="1" dirty="0">
                <a:solidFill>
                  <a:schemeClr val="accent3"/>
                </a:solidFill>
                <a:latin typeface="Yu Gothic" panose="020B0400000000000000" pitchFamily="34" charset="-128"/>
                <a:ea typeface="Yu Gothic" panose="020B0400000000000000" pitchFamily="34" charset="-128"/>
                <a:cs typeface="+mn-ea"/>
                <a:sym typeface="+mn-ea"/>
              </a:rPr>
              <a:t>自動化機能の最適化</a:t>
            </a: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err="1">
                <a:solidFill>
                  <a:schemeClr val="bg1">
                    <a:lumMod val="50000"/>
                  </a:schemeClr>
                </a:solidFill>
                <a:latin typeface="Yu Gothic" panose="020B0400000000000000" pitchFamily="34" charset="-128"/>
                <a:ea typeface="Yu Gothic" panose="020B0400000000000000" pitchFamily="34" charset="-128"/>
                <a:cs typeface="+mn-ea"/>
                <a:sym typeface="+mn-ea"/>
              </a:rPr>
              <a:t>ゴミ収集・モップ洗浄・給排水などの自動化技術を統合し、清掃の多くの工程をノータッチ化</a:t>
            </a:r>
            <a:endParaRPr sz="1200" dirty="0">
              <a:solidFill>
                <a:schemeClr val="bg1">
                  <a:lumMod val="50000"/>
                </a:schemeClr>
              </a:solidFill>
              <a:latin typeface="Yu Gothic" panose="020B0400000000000000" pitchFamily="34" charset="-128"/>
              <a:ea typeface="Yu Gothic" panose="020B0400000000000000" pitchFamily="34" charset="-128"/>
              <a:cs typeface="+mn-ea"/>
              <a:sym typeface="+mn-ea"/>
            </a:endParaRPr>
          </a:p>
          <a:p>
            <a:pPr indent="0" fontAlgn="auto">
              <a:lnSpc>
                <a:spcPct val="140000"/>
              </a:lnSpc>
              <a:spcBef>
                <a:spcPts val="200"/>
              </a:spcBef>
            </a:pPr>
            <a:r>
              <a:rPr lang="en-US"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err="1">
                <a:solidFill>
                  <a:schemeClr val="bg1">
                    <a:lumMod val="50000"/>
                  </a:schemeClr>
                </a:solidFill>
                <a:latin typeface="Yu Gothic" panose="020B0400000000000000" pitchFamily="34" charset="-128"/>
                <a:ea typeface="Yu Gothic" panose="020B0400000000000000" pitchFamily="34" charset="-128"/>
                <a:cs typeface="+mn-ea"/>
                <a:sym typeface="+mn-ea"/>
              </a:rPr>
              <a:t>ユーザー操作は最小限、日々の管理ストレスを軽減し</a:t>
            </a:r>
            <a:r>
              <a:rPr sz="1200" dirty="0">
                <a:solidFill>
                  <a:schemeClr val="bg1">
                    <a:lumMod val="50000"/>
                  </a:schemeClr>
                </a:solidFill>
                <a:latin typeface="Yu Gothic" panose="020B0400000000000000" pitchFamily="34" charset="-128"/>
                <a:ea typeface="Yu Gothic" panose="020B0400000000000000" pitchFamily="34" charset="-128"/>
                <a:cs typeface="+mn-ea"/>
                <a:sym typeface="+mn-ea"/>
              </a:rPr>
              <a:t>、“</a:t>
            </a:r>
            <a:r>
              <a:rPr sz="1200" dirty="0" err="1">
                <a:solidFill>
                  <a:schemeClr val="bg1">
                    <a:lumMod val="50000"/>
                  </a:schemeClr>
                </a:solidFill>
                <a:latin typeface="Yu Gothic" panose="020B0400000000000000" pitchFamily="34" charset="-128"/>
                <a:ea typeface="Yu Gothic" panose="020B0400000000000000" pitchFamily="34" charset="-128"/>
                <a:cs typeface="+mn-ea"/>
                <a:sym typeface="+mn-ea"/>
              </a:rPr>
              <a:t>全自動運転”に近づく設計方針へ</a:t>
            </a:r>
            <a:endParaRPr sz="1200" dirty="0">
              <a:solidFill>
                <a:schemeClr val="bg1">
                  <a:lumMod val="50000"/>
                </a:schemeClr>
              </a:solidFill>
              <a:latin typeface="Yu Gothic" panose="020B0400000000000000" pitchFamily="34" charset="-128"/>
              <a:ea typeface="Yu Gothic" panose="020B0400000000000000" pitchFamily="34" charset="-128"/>
              <a:cs typeface="+mn-ea"/>
              <a:sym typeface="+mn-ea"/>
            </a:endParaRPr>
          </a:p>
        </p:txBody>
      </p:sp>
      <p:pic>
        <p:nvPicPr>
          <p:cNvPr id="12" name="523_1747656098(原视频)">
            <a:hlinkClick r:id="" action="ppaction://media"/>
          </p:cNvPr>
          <p:cNvPicPr/>
          <p:nvPr>
            <a:videoFile r:link="rId9"/>
            <p:extLst>
              <p:ext uri="{DAA4B4D4-6D71-4841-9C94-3DE7FCFB9230}">
                <p14:media xmlns:p14="http://schemas.microsoft.com/office/powerpoint/2010/main" r:embed="rId8"/>
              </p:ext>
            </p:extLst>
          </p:nvPr>
        </p:nvPicPr>
        <p:blipFill>
          <a:blip r:embed="rId13"/>
          <a:stretch>
            <a:fillRect/>
          </a:stretch>
        </p:blipFill>
        <p:spPr>
          <a:xfrm>
            <a:off x="5507990" y="3583940"/>
            <a:ext cx="2099945" cy="1432560"/>
          </a:xfrm>
          <a:prstGeom prst="rect">
            <a:avLst/>
          </a:prstGeom>
        </p:spPr>
      </p:pic>
      <p:sp>
        <p:nvSpPr>
          <p:cNvPr id="13" name="PA_任意多边形 13"/>
          <p:cNvSpPr>
            <a:spLocks noEditPoints="1"/>
          </p:cNvSpPr>
          <p:nvPr>
            <p:custDataLst>
              <p:tags r:id="rId10"/>
            </p:custDataLst>
          </p:nvPr>
        </p:nvSpPr>
        <p:spPr bwMode="auto">
          <a:xfrm>
            <a:off x="109855" y="3600696"/>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cs typeface="+mn-ea"/>
              <a:sym typeface="+mn-lt"/>
            </a:endParaRPr>
          </a:p>
        </p:txBody>
      </p:sp>
    </p:spTree>
  </p:cSld>
  <p:clrMapOvr>
    <a:masterClrMapping/>
  </p:clrMapOvr>
  <p:transition spd="slow">
    <p:wipe/>
  </p:transition>
  <p:timing>
    <p:tnLst>
      <p:par>
        <p:cTn id="1" dur="indefinite" restart="never" nodeType="tmRoot">
          <p:childTnLst>
            <p:video>
              <p:cMediaNode mute="1">
                <p:cTn id="2" fill="hold" display="1">
                  <p:stCondLst>
                    <p:cond delay="indefinite"/>
                  </p:stCondLst>
                </p:cTn>
                <p:tgtEl>
                  <p:spTgt spid="12"/>
                </p:tgtEl>
              </p:cMediaNode>
            </p:video>
          </p:childTnLst>
        </p:cTn>
      </p:par>
    </p:tnLst>
    <p:bldLst>
      <p:bldP spid="58" grpId="0" bldLvl="0" animBg="1"/>
      <p:bldP spid="3" grpId="0"/>
      <p:bldP spid="3" grpId="1"/>
      <p:bldP spid="10253" grpId="0" bldLvl="0" animBg="1"/>
      <p:bldP spid="10253" grpId="1" animBg="1"/>
      <p:bldP spid="5" grpId="0"/>
      <p:bldP spid="5" grpId="1"/>
      <p:bldP spid="10" grpId="0" bldLvl="0" animBg="1"/>
      <p:bldP spid="10" grpId="1" animBg="1"/>
      <p:bldP spid="13" grpId="0" bldLvl="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PA_文本框 4"/>
          <p:cNvSpPr txBox="1">
            <a:spLocks noChangeArrowheads="1"/>
          </p:cNvSpPr>
          <p:nvPr>
            <p:custDataLst>
              <p:tags r:id="rId2"/>
            </p:custDataLst>
          </p:nvPr>
        </p:nvSpPr>
        <p:spPr bwMode="auto">
          <a:xfrm>
            <a:off x="395605" y="167005"/>
            <a:ext cx="5204460"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To-Be</a:t>
            </a:r>
            <a:r>
              <a:rPr lang="zh-CN" altLang="en-US" sz="2800" dirty="0">
                <a:solidFill>
                  <a:schemeClr val="accent3"/>
                </a:solidFill>
                <a:latin typeface="Yu Gothic" panose="020B0400000000000000" pitchFamily="34" charset="-128"/>
                <a:ea typeface="Yu Gothic" panose="020B0400000000000000" pitchFamily="34" charset="-128"/>
                <a:cs typeface="+mn-ea"/>
                <a:sym typeface="+mn-lt"/>
              </a:rPr>
              <a:t>モデル</a:t>
            </a:r>
            <a:r>
              <a:rPr lang="en-US" altLang="zh-CN" sz="2800" dirty="0">
                <a:solidFill>
                  <a:schemeClr val="accent3"/>
                </a:solidFill>
                <a:latin typeface="Yu Gothic" panose="020B0400000000000000" pitchFamily="34" charset="-128"/>
                <a:ea typeface="Yu Gothic" panose="020B0400000000000000" pitchFamily="34" charset="-128"/>
                <a:cs typeface="+mn-ea"/>
                <a:sym typeface="+mn-lt"/>
              </a:rPr>
              <a:t> </a:t>
            </a:r>
            <a:r>
              <a:rPr lang="en-US" altLang="ja-JP" sz="2800" dirty="0">
                <a:solidFill>
                  <a:schemeClr val="accent3"/>
                </a:solidFill>
                <a:latin typeface="Yu Gothic" panose="020B0400000000000000" pitchFamily="34" charset="-128"/>
                <a:ea typeface="Yu Gothic" panose="020B0400000000000000" pitchFamily="34" charset="-128"/>
                <a:cs typeface="+mn-ea"/>
                <a:sym typeface="+mn-ea"/>
              </a:rPr>
              <a:t>〜</a:t>
            </a:r>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自動化機能</a:t>
            </a:r>
            <a:r>
              <a:rPr lang="en-US" altLang="zh-CN" sz="2800" dirty="0">
                <a:solidFill>
                  <a:schemeClr val="accent3"/>
                </a:solidFill>
                <a:latin typeface="Yu Gothic" panose="020B0400000000000000" pitchFamily="34" charset="-128"/>
                <a:ea typeface="Yu Gothic" panose="020B0400000000000000" pitchFamily="34" charset="-128"/>
                <a:cs typeface="+mn-ea"/>
                <a:sym typeface="+mn-ea"/>
              </a:rPr>
              <a:t>〜</a:t>
            </a:r>
            <a:endParaRPr lang="zh-CN" altLang="en-US" sz="2800" dirty="0">
              <a:solidFill>
                <a:schemeClr val="accent3"/>
              </a:solidFill>
              <a:latin typeface="Yu Gothic" panose="020B0400000000000000" pitchFamily="34" charset="-128"/>
              <a:ea typeface="Yu Gothic" panose="020B0400000000000000" pitchFamily="34" charset="-128"/>
              <a:cs typeface="+mn-ea"/>
              <a:sym typeface="+mn-ea"/>
            </a:endParaRPr>
          </a:p>
        </p:txBody>
      </p:sp>
      <p:graphicFrame>
        <p:nvGraphicFramePr>
          <p:cNvPr id="6" name="表格 5"/>
          <p:cNvGraphicFramePr/>
          <p:nvPr>
            <p:custDataLst>
              <p:tags r:id="rId3"/>
            </p:custDataLst>
          </p:nvPr>
        </p:nvGraphicFramePr>
        <p:xfrm>
          <a:off x="107315" y="782955"/>
          <a:ext cx="8879840" cy="4147185"/>
        </p:xfrm>
        <a:graphic>
          <a:graphicData uri="http://schemas.openxmlformats.org/drawingml/2006/table">
            <a:tbl>
              <a:tblPr firstRow="1" bandRow="1">
                <a:tableStyleId>{5C22544A-7EE6-4342-B048-85BDC9FD1C3A}</a:tableStyleId>
              </a:tblPr>
              <a:tblGrid>
                <a:gridCol w="1160145">
                  <a:extLst>
                    <a:ext uri="{9D8B030D-6E8A-4147-A177-3AD203B41FA5}">
                      <a16:colId xmlns:a16="http://schemas.microsoft.com/office/drawing/2014/main" val="20000"/>
                    </a:ext>
                  </a:extLst>
                </a:gridCol>
                <a:gridCol w="7719695">
                  <a:extLst>
                    <a:ext uri="{9D8B030D-6E8A-4147-A177-3AD203B41FA5}">
                      <a16:colId xmlns:a16="http://schemas.microsoft.com/office/drawing/2014/main" val="20001"/>
                    </a:ext>
                  </a:extLst>
                </a:gridCol>
              </a:tblGrid>
              <a:tr h="391795">
                <a:tc>
                  <a:txBody>
                    <a:bodyPr/>
                    <a:lstStyle/>
                    <a:p>
                      <a:pPr>
                        <a:buNone/>
                      </a:pPr>
                      <a:r>
                        <a:rPr lang="ja-JP" altLang="en-US" sz="1400" dirty="0">
                          <a:latin typeface="Yu Gothic" panose="020B0400000000000000" pitchFamily="34" charset="-128"/>
                          <a:ea typeface="Yu Gothic" panose="020B0400000000000000" pitchFamily="34" charset="-128"/>
                          <a:sym typeface="+mn-ea"/>
                        </a:rPr>
                        <a:t>改善</a:t>
                      </a:r>
                      <a:r>
                        <a:rPr lang="zh-CN" altLang="en-US" sz="1400" dirty="0">
                          <a:latin typeface="Yu Gothic" panose="020B0400000000000000" pitchFamily="34" charset="-128"/>
                          <a:ea typeface="Yu Gothic" panose="020B0400000000000000" pitchFamily="34" charset="-128"/>
                        </a:rPr>
                        <a:t>項目</a:t>
                      </a:r>
                    </a:p>
                  </a:txBody>
                  <a:tcPr>
                    <a:solidFill>
                      <a:schemeClr val="accent3"/>
                    </a:solidFill>
                  </a:tcPr>
                </a:tc>
                <a:tc>
                  <a:txBody>
                    <a:bodyPr/>
                    <a:lstStyle/>
                    <a:p>
                      <a:r>
                        <a:rPr lang="ja-JP" altLang="en-US" sz="1400" dirty="0">
                          <a:latin typeface="Yu Gothic" panose="020B0400000000000000" pitchFamily="34" charset="-128"/>
                          <a:ea typeface="Yu Gothic" panose="020B0400000000000000" pitchFamily="34" charset="-128"/>
                          <a:sym typeface="+mn-ea"/>
                        </a:rPr>
                        <a:t>提案内容（</a:t>
                      </a:r>
                      <a:r>
                        <a:rPr lang="en-US" altLang="ja-JP" sz="1400" dirty="0">
                          <a:latin typeface="Yu Gothic" panose="020B0400000000000000" pitchFamily="34" charset="-128"/>
                          <a:ea typeface="Yu Gothic" panose="020B0400000000000000" pitchFamily="34" charset="-128"/>
                          <a:sym typeface="+mn-ea"/>
                        </a:rPr>
                        <a:t>To-Be </a:t>
                      </a:r>
                      <a:r>
                        <a:rPr lang="ja-JP" altLang="en-US" sz="1400" dirty="0">
                          <a:latin typeface="Yu Gothic" panose="020B0400000000000000" pitchFamily="34" charset="-128"/>
                          <a:ea typeface="Yu Gothic" panose="020B0400000000000000" pitchFamily="34" charset="-128"/>
                          <a:sym typeface="+mn-ea"/>
                        </a:rPr>
                        <a:t>モデル）</a:t>
                      </a:r>
                      <a:endParaRPr kumimoji="1" lang="ja-JP" altLang="en-US" sz="1400" dirty="0">
                        <a:latin typeface="Yu Gothic" panose="020B0400000000000000" pitchFamily="34" charset="-128"/>
                        <a:ea typeface="Yu Gothic" panose="020B0400000000000000" pitchFamily="34" charset="-128"/>
                      </a:endParaRPr>
                    </a:p>
                  </a:txBody>
                  <a:tcPr>
                    <a:solidFill>
                      <a:schemeClr val="accent3"/>
                    </a:solidFill>
                  </a:tcPr>
                </a:tc>
                <a:extLst>
                  <a:ext uri="{0D108BD9-81ED-4DB2-BD59-A6C34878D82A}">
                    <a16:rowId xmlns:a16="http://schemas.microsoft.com/office/drawing/2014/main" val="10000"/>
                  </a:ext>
                </a:extLst>
              </a:tr>
              <a:tr h="942340">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ゴミ収集</a:t>
                      </a:r>
                    </a:p>
                  </a:txBody>
                  <a:tcPr>
                    <a:solidFill>
                      <a:schemeClr val="accent1"/>
                    </a:solidFill>
                  </a:tcPr>
                </a:tc>
                <a:tc>
                  <a:txBody>
                    <a:bodyPr/>
                    <a:lstStyle/>
                    <a:p>
                      <a:pPr indent="0" fontAlgn="auto">
                        <a:lnSpc>
                          <a:spcPct val="110000"/>
                        </a:lnSpc>
                        <a:spcBef>
                          <a:spcPts val="500"/>
                        </a:spcBef>
                      </a:pPr>
                      <a:r>
                        <a:rPr lang="en-US" altLang="ja-JP" sz="1400" b="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400" b="0" dirty="0">
                          <a:solidFill>
                            <a:schemeClr val="bg1">
                              <a:lumMod val="50000"/>
                            </a:schemeClr>
                          </a:solidFill>
                          <a:latin typeface="Yu Gothic" panose="020B0400000000000000" pitchFamily="34" charset="-128"/>
                          <a:ea typeface="Yu Gothic" panose="020B0400000000000000" pitchFamily="34" charset="-128"/>
                          <a:cs typeface="+mn-ea"/>
                          <a:sym typeface="+mn-lt"/>
                        </a:rPr>
                        <a:t>吸引・集塵後は密閉型ダストバッグへ自動排出。</a:t>
                      </a:r>
                    </a:p>
                    <a:p>
                      <a:pPr indent="0" fontAlgn="auto">
                        <a:lnSpc>
                          <a:spcPct val="110000"/>
                        </a:lnSpc>
                        <a:spcBef>
                          <a:spcPts val="500"/>
                        </a:spcBef>
                      </a:pPr>
                      <a:r>
                        <a:rPr lang="en-US" altLang="ja-JP" sz="1400" b="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400" b="0" dirty="0">
                          <a:solidFill>
                            <a:schemeClr val="bg1">
                              <a:lumMod val="50000"/>
                            </a:schemeClr>
                          </a:solidFill>
                          <a:latin typeface="Yu Gothic" panose="020B0400000000000000" pitchFamily="34" charset="-128"/>
                          <a:ea typeface="Yu Gothic" panose="020B0400000000000000" pitchFamily="34" charset="-128"/>
                          <a:cs typeface="+mn-ea"/>
                          <a:sym typeface="+mn-lt"/>
                        </a:rPr>
                        <a:t>ゴミ残量センサーを搭載し、満杯を検知して通知。</a:t>
                      </a:r>
                    </a:p>
                    <a:p>
                      <a:pPr indent="0" fontAlgn="auto">
                        <a:lnSpc>
                          <a:spcPct val="110000"/>
                        </a:lnSpc>
                        <a:spcBef>
                          <a:spcPts val="500"/>
                        </a:spcBef>
                      </a:pPr>
                      <a:r>
                        <a:rPr lang="en-US" altLang="ja-JP" sz="1400" b="0" dirty="0">
                          <a:solidFill>
                            <a:schemeClr val="bg1">
                              <a:lumMod val="50000"/>
                            </a:schemeClr>
                          </a:solidFill>
                          <a:latin typeface="Yu Gothic" panose="020B0400000000000000" pitchFamily="34" charset="-128"/>
                          <a:ea typeface="Yu Gothic" panose="020B0400000000000000" pitchFamily="34" charset="-128"/>
                          <a:cs typeface="+mn-ea"/>
                          <a:sym typeface="+mn-lt"/>
                        </a:rPr>
                        <a:t>· </a:t>
                      </a:r>
                      <a:r>
                        <a:rPr lang="ja-JP" altLang="en-US" sz="1400" b="0" dirty="0">
                          <a:solidFill>
                            <a:schemeClr val="bg1">
                              <a:lumMod val="50000"/>
                            </a:schemeClr>
                          </a:solidFill>
                          <a:latin typeface="Yu Gothic" panose="020B0400000000000000" pitchFamily="34" charset="-128"/>
                          <a:ea typeface="Yu Gothic" panose="020B0400000000000000" pitchFamily="34" charset="-128"/>
                          <a:cs typeface="+mn-ea"/>
                          <a:sym typeface="+mn-lt"/>
                        </a:rPr>
                        <a:t>月1回程度の交換のみで済むため、日々の手間を大幅に削減。</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solidFill>
                      <a:schemeClr val="accent1"/>
                    </a:solidFill>
                  </a:tcPr>
                </a:tc>
                <a:extLst>
                  <a:ext uri="{0D108BD9-81ED-4DB2-BD59-A6C34878D82A}">
                    <a16:rowId xmlns:a16="http://schemas.microsoft.com/office/drawing/2014/main" val="10001"/>
                  </a:ext>
                </a:extLst>
              </a:tr>
              <a:tr h="944245">
                <a:tc>
                  <a:txBody>
                    <a:bodyPr/>
                    <a:lstStyle/>
                    <a:p>
                      <a:pPr marL="0" algn="l" defTabSz="914400" rtl="0" eaLnBrk="1" latinLnBrk="0" hangingPunct="1"/>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モップ洗浄</a:t>
                      </a:r>
                    </a:p>
                  </a:txBody>
                  <a:tcPr/>
                </a:tc>
                <a:tc>
                  <a:txBody>
                    <a:bodyPr/>
                    <a:lstStyle/>
                    <a:p>
                      <a:pPr marL="0" algn="l" defTabSz="914400" rtl="0" eaLnBrk="1" latinLnBrk="0" hangingPunct="1">
                        <a:lnSpc>
                          <a:spcPct val="110000"/>
                        </a:lnSpc>
                        <a:spcBef>
                          <a:spcPts val="500"/>
                        </a:spcBef>
                        <a:buClrTx/>
                        <a:buSzTx/>
                        <a:buNone/>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 モップは自動洗浄＋60℃熱風乾燥で常に清潔に保つ。</a:t>
                      </a:r>
                    </a:p>
                    <a:p>
                      <a:pPr marL="0" algn="l" defTabSz="914400" rtl="0" eaLnBrk="1" latinLnBrk="0" hangingPunct="1">
                        <a:lnSpc>
                          <a:spcPct val="110000"/>
                        </a:lnSpc>
                        <a:spcBef>
                          <a:spcPts val="500"/>
                        </a:spcBef>
                        <a:buClrTx/>
                        <a:buSzTx/>
                        <a:buNone/>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 使用後は自動すすぎ・除菌で雑菌やニオイを抑制。</a:t>
                      </a:r>
                    </a:p>
                    <a:p>
                      <a:pPr marL="0" algn="l" defTabSz="914400" rtl="0" eaLnBrk="1" latinLnBrk="0" hangingPunct="1">
                        <a:lnSpc>
                          <a:spcPct val="110000"/>
                        </a:lnSpc>
                        <a:spcBef>
                          <a:spcPts val="500"/>
                        </a:spcBef>
                        <a:buClrTx/>
                        <a:buSzTx/>
                        <a:buNone/>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 清掃後すぐに乾燥され、カビの発生も防止。</a:t>
                      </a:r>
                    </a:p>
                  </a:txBody>
                  <a:tcPr/>
                </a:tc>
                <a:extLst>
                  <a:ext uri="{0D108BD9-81ED-4DB2-BD59-A6C34878D82A}">
                    <a16:rowId xmlns:a16="http://schemas.microsoft.com/office/drawing/2014/main" val="10002"/>
                  </a:ext>
                </a:extLst>
              </a:tr>
              <a:tr h="878205">
                <a:tc>
                  <a:txBody>
                    <a:bodyPr/>
                    <a:lstStyle/>
                    <a:p>
                      <a:pPr marL="0" algn="l" defTabSz="914400" rtl="0" eaLnBrk="1" latinLnBrk="0" hangingPunct="1">
                        <a:lnSpc>
                          <a:spcPct val="110000"/>
                        </a:lnSpc>
                        <a:spcBef>
                          <a:spcPts val="500"/>
                        </a:spcBef>
                        <a:buClrTx/>
                        <a:buSzTx/>
                        <a:buNone/>
                      </a:pPr>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給排水</a:t>
                      </a:r>
                    </a:p>
                  </a:txBody>
                  <a:tcPr>
                    <a:solidFill>
                      <a:schemeClr val="accent1"/>
                    </a:solidFill>
                  </a:tcPr>
                </a:tc>
                <a:tc>
                  <a:txBody>
                    <a:bodyPr/>
                    <a:lstStyle/>
                    <a:p>
                      <a:pPr marL="0" algn="l" defTabSz="914400" rtl="0" eaLnBrk="1" latinLnBrk="0" hangingPunct="1">
                        <a:lnSpc>
                          <a:spcPct val="110000"/>
                        </a:lnSpc>
                        <a:spcBef>
                          <a:spcPts val="500"/>
                        </a:spcBef>
                        <a:buClrTx/>
                        <a:buSzTx/>
                        <a:buNone/>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 ベースステーションに水道接続が可能な給排水システムを導入し、完全自動の水循環を実現。</a:t>
                      </a:r>
                    </a:p>
                    <a:p>
                      <a:pPr marL="0" algn="l" defTabSz="914400" rtl="0" eaLnBrk="1" latinLnBrk="0" hangingPunct="1">
                        <a:lnSpc>
                          <a:spcPct val="110000"/>
                        </a:lnSpc>
                        <a:spcBef>
                          <a:spcPts val="500"/>
                        </a:spcBef>
                        <a:buClrTx/>
                        <a:buSzTx/>
                        <a:buNone/>
                      </a:pPr>
                      <a:r>
                        <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 マンションや水道接続が難しい環境でも使用可能な外付け給水ボトルオプションを用意し、幅広い住環境に対応。</a:t>
                      </a:r>
                    </a:p>
                  </a:txBody>
                  <a:tcPr>
                    <a:solidFill>
                      <a:schemeClr val="accent1"/>
                    </a:solidFill>
                  </a:tcPr>
                </a:tc>
                <a:extLst>
                  <a:ext uri="{0D108BD9-81ED-4DB2-BD59-A6C34878D82A}">
                    <a16:rowId xmlns:a16="http://schemas.microsoft.com/office/drawing/2014/main" val="10003"/>
                  </a:ext>
                </a:extLst>
              </a:tr>
              <a:tr h="416560">
                <a:tc>
                  <a:txBody>
                    <a:bodyPr/>
                    <a:lstStyle/>
                    <a:p>
                      <a:pPr marL="0" algn="l" defTabSz="914400" rtl="0" eaLnBrk="1" latinLnBrk="0" hangingPunct="1">
                        <a:lnSpc>
                          <a:spcPct val="110000"/>
                        </a:lnSpc>
                        <a:spcBef>
                          <a:spcPts val="500"/>
                        </a:spcBef>
                        <a:buClrTx/>
                        <a:buSzTx/>
                        <a:buNone/>
                      </a:pPr>
                      <a:r>
                        <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運用自動化</a:t>
                      </a:r>
                    </a:p>
                  </a:txBody>
                  <a:tcPr/>
                </a:tc>
                <a:tc>
                  <a:txBody>
                    <a:bodyPr/>
                    <a:lstStyle/>
                    <a:p>
                      <a:pPr marL="0" algn="l" defTabSz="914400" rtl="0" eaLnBrk="1" latinLnBrk="0" hangingPunct="1">
                        <a:lnSpc>
                          <a:spcPct val="110000"/>
                        </a:lnSpc>
                        <a:spcBef>
                          <a:spcPts val="500"/>
                        </a:spcBef>
                        <a:buClrTx/>
                        <a:buSzTx/>
                        <a:buNone/>
                      </a:pPr>
                      <a:r>
                        <a:rPr lang="ja-JP" altLang="en-US" sz="1400" b="0" dirty="0">
                          <a:solidFill>
                            <a:schemeClr val="bg1">
                              <a:lumMod val="50000"/>
                            </a:schemeClr>
                          </a:solidFill>
                          <a:latin typeface="Yu Gothic" panose="020B0400000000000000" pitchFamily="34" charset="-128"/>
                          <a:ea typeface="Yu Gothic" panose="020B0400000000000000" pitchFamily="34" charset="-128"/>
                          <a:cs typeface="+mn-ea"/>
                          <a:sym typeface="+mn-ea"/>
                        </a:rPr>
                        <a:t>自動で掃除→自己判断で充電→再開→洗浄→乾燥まで全自動。外出中でもすべて完了。</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4"/>
                  </a:ext>
                </a:extLst>
              </a:tr>
              <a:tr h="574040">
                <a:tc>
                  <a:txBody>
                    <a:bodyPr/>
                    <a:lstStyle/>
                    <a:p>
                      <a:pPr marL="0" algn="l" defTabSz="914400" rtl="0" eaLnBrk="1" latinLnBrk="0" hangingPunct="1">
                        <a:lnSpc>
                          <a:spcPct val="110000"/>
                        </a:lnSpc>
                        <a:spcBef>
                          <a:spcPts val="500"/>
                        </a:spcBef>
                        <a:buClrTx/>
                        <a:buSzTx/>
                        <a:buNone/>
                      </a:pPr>
                      <a:r>
                        <a:rPr lang="ja-JP" altLang="en-US" sz="1400" b="1" dirty="0">
                          <a:solidFill>
                            <a:schemeClr val="bg1">
                              <a:lumMod val="50000"/>
                            </a:schemeClr>
                          </a:solidFill>
                          <a:latin typeface="Yu Gothic" panose="020B0400000000000000" pitchFamily="34" charset="-128"/>
                          <a:ea typeface="Yu Gothic" panose="020B0400000000000000" pitchFamily="34" charset="-128"/>
                          <a:cs typeface="+mn-ea"/>
                          <a:sym typeface="+mn-ea"/>
                        </a:rPr>
                        <a:t>音声AI連携</a:t>
                      </a:r>
                      <a:endPar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solidFill>
                      <a:schemeClr val="accent1"/>
                    </a:solidFill>
                  </a:tcPr>
                </a:tc>
                <a:tc>
                  <a:txBody>
                    <a:bodyPr/>
                    <a:lstStyle/>
                    <a:p>
                      <a:pPr marL="0" algn="l" defTabSz="914400" rtl="0" eaLnBrk="1" latinLnBrk="0" hangingPunct="1">
                        <a:lnSpc>
                          <a:spcPct val="110000"/>
                        </a:lnSpc>
                        <a:spcBef>
                          <a:spcPts val="500"/>
                        </a:spcBef>
                        <a:buClrTx/>
                        <a:buSzTx/>
                        <a:buNone/>
                      </a:pPr>
                      <a:r>
                        <a:rPr lang="ja-JP" altLang="en-US" sz="1400" b="0" dirty="0">
                          <a:solidFill>
                            <a:schemeClr val="bg1">
                              <a:lumMod val="50000"/>
                            </a:schemeClr>
                          </a:solidFill>
                          <a:latin typeface="Yu Gothic" panose="020B0400000000000000" pitchFamily="34" charset="-128"/>
                          <a:ea typeface="Yu Gothic" panose="020B0400000000000000" pitchFamily="34" charset="-128"/>
                          <a:cs typeface="+mn-ea"/>
                          <a:sym typeface="+mn-ea"/>
                        </a:rPr>
                        <a:t>スマートスピーカー対応（例：Alexa, Google Home）。音声で操作可能。「今日リビング掃除して」で即応。</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solidFill>
                      <a:schemeClr val="accent1"/>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PA_文本框 4"/>
          <p:cNvSpPr txBox="1">
            <a:spLocks noChangeArrowheads="1"/>
          </p:cNvSpPr>
          <p:nvPr>
            <p:custDataLst>
              <p:tags r:id="rId2"/>
            </p:custDataLst>
          </p:nvPr>
        </p:nvSpPr>
        <p:spPr bwMode="auto">
          <a:xfrm>
            <a:off x="395605" y="167005"/>
            <a:ext cx="5204460"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価格設定</a:t>
            </a:r>
          </a:p>
        </p:txBody>
      </p:sp>
      <p:graphicFrame>
        <p:nvGraphicFramePr>
          <p:cNvPr id="6" name="表格 5"/>
          <p:cNvGraphicFramePr/>
          <p:nvPr>
            <p:custDataLst>
              <p:tags r:id="rId3"/>
            </p:custDataLst>
          </p:nvPr>
        </p:nvGraphicFramePr>
        <p:xfrm>
          <a:off x="132080" y="1275606"/>
          <a:ext cx="8879840" cy="3631121"/>
        </p:xfrm>
        <a:graphic>
          <a:graphicData uri="http://schemas.openxmlformats.org/drawingml/2006/table">
            <a:tbl>
              <a:tblPr firstRow="1" lastRow="1" bandRow="1">
                <a:tableStyleId>{F5AB1C69-6EDB-4FF4-983F-18BD219EF322}</a:tableStyleId>
              </a:tblPr>
              <a:tblGrid>
                <a:gridCol w="1152317">
                  <a:extLst>
                    <a:ext uri="{9D8B030D-6E8A-4147-A177-3AD203B41FA5}">
                      <a16:colId xmlns:a16="http://schemas.microsoft.com/office/drawing/2014/main" val="20000"/>
                    </a:ext>
                  </a:extLst>
                </a:gridCol>
                <a:gridCol w="5184576">
                  <a:extLst>
                    <a:ext uri="{9D8B030D-6E8A-4147-A177-3AD203B41FA5}">
                      <a16:colId xmlns:a16="http://schemas.microsoft.com/office/drawing/2014/main" val="20001"/>
                    </a:ext>
                  </a:extLst>
                </a:gridCol>
                <a:gridCol w="2542947">
                  <a:extLst>
                    <a:ext uri="{9D8B030D-6E8A-4147-A177-3AD203B41FA5}">
                      <a16:colId xmlns:a16="http://schemas.microsoft.com/office/drawing/2014/main" val="20002"/>
                    </a:ext>
                  </a:extLst>
                </a:gridCol>
              </a:tblGrid>
              <a:tr h="391795">
                <a:tc>
                  <a:txBody>
                    <a:bodyPr/>
                    <a:lstStyle/>
                    <a:p>
                      <a:pPr>
                        <a:buNone/>
                      </a:pPr>
                      <a:r>
                        <a:rPr lang="ja-JP" altLang="en-US" sz="1400" dirty="0">
                          <a:latin typeface="Yu Gothic" panose="020B0400000000000000" pitchFamily="34" charset="-128"/>
                          <a:ea typeface="Yu Gothic" panose="020B0400000000000000" pitchFamily="34" charset="-128"/>
                          <a:sym typeface="+mn-ea"/>
                        </a:rPr>
                        <a:t>コスト</a:t>
                      </a:r>
                      <a:r>
                        <a:rPr lang="zh-CN" altLang="en-US" sz="1400" dirty="0">
                          <a:latin typeface="Yu Gothic" panose="020B0400000000000000" pitchFamily="34" charset="-128"/>
                          <a:ea typeface="Yu Gothic" panose="020B0400000000000000" pitchFamily="34" charset="-128"/>
                        </a:rPr>
                        <a:t>項目</a:t>
                      </a:r>
                    </a:p>
                  </a:txBody>
                  <a:tcPr/>
                </a:tc>
                <a:tc>
                  <a:txBody>
                    <a:bodyPr/>
                    <a:lstStyle/>
                    <a:p>
                      <a:r>
                        <a:rPr lang="ja-JP" altLang="en-US" sz="1400" dirty="0">
                          <a:latin typeface="Yu Gothic" panose="020B0400000000000000" pitchFamily="34" charset="-128"/>
                          <a:ea typeface="Yu Gothic" panose="020B0400000000000000" pitchFamily="34" charset="-128"/>
                          <a:sym typeface="+mn-ea"/>
                        </a:rPr>
                        <a:t>主な内容</a:t>
                      </a:r>
                      <a:endParaRPr kumimoji="1" lang="ja-JP" altLang="en-US" sz="1400" dirty="0">
                        <a:latin typeface="Yu Gothic" panose="020B0400000000000000" pitchFamily="34" charset="-128"/>
                        <a:ea typeface="Yu Gothic" panose="020B0400000000000000" pitchFamily="34" charset="-128"/>
                      </a:endParaRPr>
                    </a:p>
                  </a:txBody>
                  <a:tcPr/>
                </a:tc>
                <a:tc>
                  <a:txBody>
                    <a:bodyPr/>
                    <a:lstStyle/>
                    <a:p>
                      <a:r>
                        <a:rPr kumimoji="1" lang="zh-TW" altLang="en-US" sz="1400" dirty="0">
                          <a:latin typeface="Yu Gothic" panose="020B0400000000000000" pitchFamily="34" charset="-128"/>
                          <a:ea typeface="Yu Gothic" panose="020B0400000000000000" pitchFamily="34" charset="-128"/>
                        </a:rPr>
                        <a:t>試算額（円）</a:t>
                      </a:r>
                      <a:endParaRPr kumimoji="1" lang="ja-JP" altLang="en-US" sz="1400" dirty="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10000"/>
                  </a:ext>
                </a:extLst>
              </a:tr>
              <a:tr h="316880">
                <a:tc>
                  <a:txBody>
                    <a:bodyPr/>
                    <a:lstStyle/>
                    <a:p>
                      <a:pPr marL="0" algn="l" defTabSz="914400" rtl="0" eaLnBrk="1" latinLnBrk="0" hangingPunct="1"/>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本体・駆動構造</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indent="0" fontAlgn="auto">
                        <a:lnSpc>
                          <a:spcPct val="110000"/>
                        </a:lnSpc>
                        <a:spcBef>
                          <a:spcPts val="500"/>
                        </a:spcBef>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超薄型</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ABS</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筐体、</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4cm</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段差対応サスペンション、ブラシレス駆動</a:t>
                      </a:r>
                      <a:r>
                        <a:rPr lang="zh-CN"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5200mAh</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バッテリー</a:t>
                      </a:r>
                    </a:p>
                  </a:txBody>
                  <a:tcPr/>
                </a:tc>
                <a:tc>
                  <a:txBody>
                    <a:bodyPr/>
                    <a:lstStyle/>
                    <a:p>
                      <a:pPr indent="0" fontAlgn="auto">
                        <a:lnSpc>
                          <a:spcPct val="110000"/>
                        </a:lnSpc>
                        <a:spcBef>
                          <a:spcPts val="500"/>
                        </a:spcBef>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9,000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1"/>
                  </a:ext>
                </a:extLst>
              </a:tr>
              <a:tr h="287348">
                <a:tc>
                  <a:txBody>
                    <a:bodyPr/>
                    <a:lstStyle/>
                    <a:p>
                      <a:pPr marL="0" algn="l" defTabSz="914400" rtl="0" eaLnBrk="1" latinLnBrk="0" hangingPunct="1"/>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ゴミ収集</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自動集塵ドック（</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17kPa</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ファン＋紙パック）、経路シール材、</a:t>
                      </a:r>
                      <a:r>
                        <a:rPr lang="ja-JP" altLang="en-US" sz="1000" b="0" dirty="0">
                          <a:solidFill>
                            <a:schemeClr val="bg1">
                              <a:lumMod val="50000"/>
                            </a:schemeClr>
                          </a:solidFill>
                          <a:latin typeface="Yu Gothic" panose="020B0400000000000000" pitchFamily="34" charset="-128"/>
                          <a:ea typeface="Yu Gothic" panose="020B0400000000000000" pitchFamily="34" charset="-128"/>
                          <a:cs typeface="+mn-ea"/>
                          <a:sym typeface="+mn-lt"/>
                        </a:rPr>
                        <a:t>ゴミ残量センサー</a:t>
                      </a:r>
                      <a:endPar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6,000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2"/>
                  </a:ext>
                </a:extLst>
              </a:tr>
              <a:tr h="329824">
                <a:tc>
                  <a:txBody>
                    <a:bodyPr/>
                    <a:lstStyle/>
                    <a:p>
                      <a:pPr marL="0" algn="l" defTabSz="914400" rtl="0" eaLnBrk="1" latinLnBrk="0" hangingPunct="1">
                        <a:lnSpc>
                          <a:spcPct val="110000"/>
                        </a:lnSpc>
                        <a:spcBef>
                          <a:spcPts val="500"/>
                        </a:spcBef>
                        <a:buClrTx/>
                        <a:buSzTx/>
                        <a:buNone/>
                      </a:pPr>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モップ洗浄</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回転モップユニット、</a:t>
                      </a:r>
                      <a:r>
                        <a:rPr lang="ja-JP" altLang="en-US" sz="1000" b="0" kern="1200">
                          <a:solidFill>
                            <a:schemeClr val="bg1">
                              <a:lumMod val="50000"/>
                            </a:schemeClr>
                          </a:solidFill>
                          <a:latin typeface="Yu Gothic" panose="020B0400000000000000" pitchFamily="34" charset="-128"/>
                          <a:ea typeface="Yu Gothic" panose="020B0400000000000000" pitchFamily="34" charset="-128"/>
                          <a:cs typeface="+mn-ea"/>
                        </a:rPr>
                        <a:t>洗浄トレイ、抗菌フィルタ、</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60℃熱風</a:t>
                      </a:r>
                      <a:r>
                        <a:rPr lang="ja-JP" altLang="en-US" sz="1000" b="0" kern="1200">
                          <a:solidFill>
                            <a:schemeClr val="bg1">
                              <a:lumMod val="50000"/>
                            </a:schemeClr>
                          </a:solidFill>
                          <a:latin typeface="Yu Gothic" panose="020B0400000000000000" pitchFamily="34" charset="-128"/>
                          <a:ea typeface="Yu Gothic" panose="020B0400000000000000" pitchFamily="34" charset="-128"/>
                          <a:cs typeface="+mn-ea"/>
                        </a:rPr>
                        <a:t>乾燥ファン</a:t>
                      </a:r>
                      <a:endPar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3,500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3"/>
                  </a:ext>
                </a:extLst>
              </a:tr>
              <a:tr h="360040">
                <a:tc>
                  <a:txBody>
                    <a:bodyPr/>
                    <a:lstStyle/>
                    <a:p>
                      <a:pPr marL="0" algn="l" defTabSz="914400" rtl="0" eaLnBrk="1" latinLnBrk="0" hangingPunct="1">
                        <a:lnSpc>
                          <a:spcPct val="110000"/>
                        </a:lnSpc>
                        <a:spcBef>
                          <a:spcPts val="500"/>
                        </a:spcBef>
                        <a:buClrTx/>
                        <a:buSzTx/>
                        <a:buNone/>
                      </a:pPr>
                      <a:r>
                        <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給排水</a:t>
                      </a:r>
                    </a:p>
                  </a:txBody>
                  <a:tcPr/>
                </a:tc>
                <a:tc>
                  <a:txBody>
                    <a:bodyPr/>
                    <a:lstStyle/>
                    <a:p>
                      <a:pPr marL="0" algn="l" defTabSz="914400" rtl="0" eaLnBrk="1" latinLnBrk="0" hangingPunct="1">
                        <a:lnSpc>
                          <a:spcPct val="110000"/>
                        </a:lnSpc>
                        <a:spcBef>
                          <a:spcPts val="500"/>
                        </a:spcBef>
                        <a:buClrTx/>
                        <a:buSzTx/>
                        <a:buNone/>
                      </a:pP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4L</a:t>
                      </a:r>
                      <a:r>
                        <a:rPr lang="zh-CN"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自動</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給排水タンク、水循環ポンプ、外付け給水ボトルオプション</a:t>
                      </a: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2,500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4"/>
                  </a:ext>
                </a:extLst>
              </a:tr>
              <a:tr h="288032">
                <a:tc>
                  <a:txBody>
                    <a:bodyPr/>
                    <a:lstStyle/>
                    <a:p>
                      <a:pPr marL="0" algn="l" defTabSz="914400" rtl="0" eaLnBrk="1" latinLnBrk="0" hangingPunct="1">
                        <a:lnSpc>
                          <a:spcPct val="110000"/>
                        </a:lnSpc>
                        <a:spcBef>
                          <a:spcPts val="500"/>
                        </a:spcBef>
                        <a:buClrTx/>
                        <a:buSzTx/>
                        <a:buNone/>
                      </a:pPr>
                      <a:r>
                        <a:rPr lang="zh-TW"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運用自動化 </a:t>
                      </a:r>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a:t>
                      </a:r>
                      <a:r>
                        <a:rPr lang="zh-TW"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音声</a:t>
                      </a:r>
                      <a:r>
                        <a:rPr lang="en-US" altLang="zh-TW" sz="1200" b="1" kern="1200" dirty="0">
                          <a:solidFill>
                            <a:schemeClr val="bg1">
                              <a:lumMod val="50000"/>
                            </a:schemeClr>
                          </a:solidFill>
                          <a:latin typeface="Yu Gothic" panose="020B0400000000000000" pitchFamily="34" charset="-128"/>
                          <a:ea typeface="Yu Gothic" panose="020B0400000000000000" pitchFamily="34" charset="-128"/>
                          <a:cs typeface="+mn-ea"/>
                        </a:rPr>
                        <a:t>AI</a:t>
                      </a:r>
                      <a:r>
                        <a:rPr lang="zh-TW"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連携</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LiDAR</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RGB</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カメラ、</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AI SoC</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Wi-Fi 6</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、マイク</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&amp;</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スピーカー</a:t>
                      </a: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5,500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5"/>
                  </a:ext>
                </a:extLst>
              </a:tr>
              <a:tr h="402516">
                <a:tc>
                  <a:txBody>
                    <a:bodyPr/>
                    <a:lstStyle/>
                    <a:p>
                      <a:pPr marL="0" algn="l" defTabSz="914400" rtl="0" eaLnBrk="1" latinLnBrk="0" hangingPunct="1">
                        <a:lnSpc>
                          <a:spcPct val="110000"/>
                        </a:lnSpc>
                        <a:spcBef>
                          <a:spcPts val="500"/>
                        </a:spcBef>
                        <a:buClrTx/>
                        <a:buSzTx/>
                        <a:buNone/>
                      </a:pPr>
                      <a:r>
                        <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組立・検査・梱包・物流</a:t>
                      </a:r>
                    </a:p>
                  </a:txBody>
                  <a:tcPr/>
                </a:tc>
                <a:tc>
                  <a:txBody>
                    <a:bodyPr/>
                    <a:lstStyle/>
                    <a:p>
                      <a:pPr marL="0" algn="l" defTabSz="914400" rtl="0" eaLnBrk="1" latinLnBrk="0" hangingPunct="1">
                        <a:lnSpc>
                          <a:spcPct val="110000"/>
                        </a:lnSpc>
                        <a:spcBef>
                          <a:spcPts val="500"/>
                        </a:spcBef>
                        <a:buClrTx/>
                        <a:buSzTx/>
                        <a:buNone/>
                      </a:pPr>
                      <a:r>
                        <a:rPr lang="en-US" altLang="zh-TW" sz="1000" b="0" kern="1200" dirty="0">
                          <a:solidFill>
                            <a:schemeClr val="bg1">
                              <a:lumMod val="50000"/>
                            </a:schemeClr>
                          </a:solidFill>
                          <a:latin typeface="Yu Gothic" panose="020B0400000000000000" pitchFamily="34" charset="-128"/>
                          <a:ea typeface="Yu Gothic" panose="020B0400000000000000" pitchFamily="34" charset="-128"/>
                          <a:cs typeface="+mn-ea"/>
                        </a:rPr>
                        <a:t>SMT</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&amp;</a:t>
                      </a:r>
                      <a:r>
                        <a:rPr lang="zh-TW"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組立工賃、最終検査、外装箱、海上輸送</a:t>
                      </a:r>
                      <a:endPar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4,500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6"/>
                  </a:ext>
                </a:extLst>
              </a:tr>
              <a:tr h="416560">
                <a:tc>
                  <a:txBody>
                    <a:bodyPr/>
                    <a:lstStyle/>
                    <a:p>
                      <a:pPr marL="0" algn="l" defTabSz="914400" rtl="0" eaLnBrk="1" latinLnBrk="0" hangingPunct="1">
                        <a:lnSpc>
                          <a:spcPct val="110000"/>
                        </a:lnSpc>
                        <a:spcBef>
                          <a:spcPts val="500"/>
                        </a:spcBef>
                        <a:buClrTx/>
                        <a:buSzTx/>
                        <a:buNone/>
                      </a:pPr>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マーケ ・</a:t>
                      </a:r>
                      <a:r>
                        <a:rPr lang="en-US" altLang="ja-JP" sz="1200" b="1" kern="1200" dirty="0">
                          <a:solidFill>
                            <a:schemeClr val="bg1">
                              <a:lumMod val="50000"/>
                            </a:schemeClr>
                          </a:solidFill>
                          <a:latin typeface="Yu Gothic" panose="020B0400000000000000" pitchFamily="34" charset="-128"/>
                          <a:ea typeface="Yu Gothic" panose="020B0400000000000000" pitchFamily="34" charset="-128"/>
                        </a:rPr>
                        <a:t> </a:t>
                      </a:r>
                      <a:r>
                        <a:rPr lang="ja-JP" altLang="en-US" sz="1200" b="1" kern="1200" dirty="0">
                          <a:solidFill>
                            <a:schemeClr val="bg1">
                              <a:lumMod val="50000"/>
                            </a:schemeClr>
                          </a:solidFill>
                          <a:latin typeface="Yu Gothic" panose="020B0400000000000000" pitchFamily="34" charset="-128"/>
                          <a:ea typeface="Yu Gothic" panose="020B0400000000000000" pitchFamily="34" charset="-128"/>
                        </a:rPr>
                        <a:t>プロモ</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パッケージ</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&amp;</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販促コンテンツ、</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EC</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手数料</a:t>
                      </a:r>
                    </a:p>
                  </a:txBody>
                  <a:tcPr/>
                </a:tc>
                <a:tc>
                  <a:txBody>
                    <a:bodyPr/>
                    <a:lstStyle/>
                    <a:p>
                      <a:pPr marL="0" algn="l" defTabSz="914400" rtl="0" eaLnBrk="1" latinLnBrk="0" hangingPunct="1">
                        <a:lnSpc>
                          <a:spcPct val="110000"/>
                        </a:lnSpc>
                        <a:spcBef>
                          <a:spcPts val="500"/>
                        </a:spcBef>
                        <a:buClrTx/>
                        <a:buSzTx/>
                        <a:buNone/>
                      </a:pPr>
                      <a:r>
                        <a:rPr lang="en-US" altLang="ja-JP" sz="1400" b="0" kern="1200" dirty="0">
                          <a:solidFill>
                            <a:schemeClr val="bg1">
                              <a:lumMod val="50000"/>
                            </a:schemeClr>
                          </a:solidFill>
                          <a:latin typeface="Yu Gothic" panose="020B0400000000000000" pitchFamily="34" charset="-128"/>
                          <a:ea typeface="Yu Gothic" panose="020B0400000000000000" pitchFamily="34" charset="-128"/>
                          <a:cs typeface="+mn-ea"/>
                        </a:rPr>
                        <a:t>4,000</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7"/>
                  </a:ext>
                </a:extLst>
              </a:tr>
              <a:tr h="305082">
                <a:tc>
                  <a:txBody>
                    <a:bodyPr/>
                    <a:lstStyle/>
                    <a:p>
                      <a:pPr marL="0" algn="l" defTabSz="914400" rtl="0" eaLnBrk="1" latinLnBrk="0" hangingPunct="1">
                        <a:lnSpc>
                          <a:spcPct val="110000"/>
                        </a:lnSpc>
                        <a:spcBef>
                          <a:spcPts val="500"/>
                        </a:spcBef>
                        <a:buClrTx/>
                        <a:buSzTx/>
                        <a:buNone/>
                      </a:pPr>
                      <a:r>
                        <a:rPr lang="ja-JP" altLang="en-US" sz="1400" b="1" dirty="0">
                          <a:solidFill>
                            <a:schemeClr val="bg1">
                              <a:lumMod val="50000"/>
                            </a:schemeClr>
                          </a:solidFill>
                          <a:latin typeface="Yu Gothic" panose="020B0400000000000000" pitchFamily="34" charset="-128"/>
                          <a:ea typeface="Yu Gothic" panose="020B0400000000000000" pitchFamily="34" charset="-128"/>
                          <a:sym typeface="+mn-ea"/>
                        </a:rPr>
                        <a:t>合計</a:t>
                      </a:r>
                      <a:endPar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1" kern="1200" dirty="0">
                          <a:solidFill>
                            <a:schemeClr val="bg1">
                              <a:lumMod val="50000"/>
                            </a:schemeClr>
                          </a:solidFill>
                          <a:latin typeface="Yu Gothic" panose="020B0400000000000000" pitchFamily="34" charset="-128"/>
                          <a:ea typeface="Yu Gothic" panose="020B0400000000000000" pitchFamily="34" charset="-128"/>
                          <a:cs typeface="+mn-ea"/>
                        </a:rPr>
                        <a:t>-</a:t>
                      </a:r>
                      <a:endPar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1" kern="1200" dirty="0">
                          <a:solidFill>
                            <a:schemeClr val="bg1">
                              <a:lumMod val="50000"/>
                            </a:schemeClr>
                          </a:solidFill>
                          <a:latin typeface="Yu Gothic" panose="020B0400000000000000" pitchFamily="34" charset="-128"/>
                          <a:ea typeface="Yu Gothic" panose="020B0400000000000000" pitchFamily="34" charset="-128"/>
                          <a:cs typeface="+mn-ea"/>
                        </a:rPr>
                        <a:t>35,000</a:t>
                      </a:r>
                      <a:endPar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8"/>
                  </a:ext>
                </a:extLst>
              </a:tr>
            </a:tbl>
          </a:graphicData>
        </a:graphic>
      </p:graphicFrame>
      <p:sp>
        <p:nvSpPr>
          <p:cNvPr id="5" name="PA_文本框 4"/>
          <p:cNvSpPr txBox="1">
            <a:spLocks noChangeArrowheads="1"/>
          </p:cNvSpPr>
          <p:nvPr>
            <p:custDataLst>
              <p:tags r:id="rId4"/>
            </p:custDataLst>
          </p:nvPr>
        </p:nvSpPr>
        <p:spPr bwMode="auto">
          <a:xfrm>
            <a:off x="132080" y="886849"/>
            <a:ext cx="5204460"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ja-JP" altLang="en-US" sz="1600" dirty="0">
                <a:solidFill>
                  <a:schemeClr val="accent3"/>
                </a:solidFill>
                <a:latin typeface="Yu Gothic" panose="020B0400000000000000" pitchFamily="34" charset="-128"/>
                <a:ea typeface="Yu Gothic" panose="020B0400000000000000" pitchFamily="34" charset="-128"/>
                <a:cs typeface="+mn-ea"/>
                <a:sym typeface="+mn-ea"/>
              </a:rPr>
              <a:t>原価内訳（</a:t>
            </a:r>
            <a:r>
              <a:rPr lang="en-US" altLang="ja-JP" sz="1600" dirty="0">
                <a:solidFill>
                  <a:schemeClr val="accent3"/>
                </a:solidFill>
                <a:latin typeface="Yu Gothic" panose="020B0400000000000000" pitchFamily="34" charset="-128"/>
                <a:ea typeface="Yu Gothic" panose="020B0400000000000000" pitchFamily="34" charset="-128"/>
                <a:cs typeface="+mn-ea"/>
                <a:sym typeface="+mn-ea"/>
              </a:rPr>
              <a:t>To-Be</a:t>
            </a:r>
            <a:r>
              <a:rPr lang="ja-JP" altLang="en-US" sz="1600" dirty="0">
                <a:solidFill>
                  <a:schemeClr val="accent3"/>
                </a:solidFill>
                <a:latin typeface="Yu Gothic" panose="020B0400000000000000" pitchFamily="34" charset="-128"/>
                <a:ea typeface="Yu Gothic" panose="020B0400000000000000" pitchFamily="34" charset="-128"/>
                <a:cs typeface="+mn-ea"/>
                <a:sym typeface="+mn-ea"/>
              </a:rPr>
              <a:t>モデル試算）</a:t>
            </a:r>
            <a:endParaRPr lang="zh-CN" altLang="en-US" sz="1600" dirty="0">
              <a:solidFill>
                <a:schemeClr val="accent3"/>
              </a:solidFill>
              <a:latin typeface="Yu Gothic" panose="020B0400000000000000" pitchFamily="34" charset="-128"/>
              <a:ea typeface="Yu Gothic" panose="020B0400000000000000" pitchFamily="34" charset="-128"/>
              <a:cs typeface="+mn-ea"/>
              <a:sym typeface="+mn-ea"/>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PA_文本框 4"/>
          <p:cNvSpPr txBox="1">
            <a:spLocks noChangeArrowheads="1"/>
          </p:cNvSpPr>
          <p:nvPr>
            <p:custDataLst>
              <p:tags r:id="rId2"/>
            </p:custDataLst>
          </p:nvPr>
        </p:nvSpPr>
        <p:spPr bwMode="auto">
          <a:xfrm>
            <a:off x="395605" y="167005"/>
            <a:ext cx="5204460" cy="5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zh-CN" altLang="en-US" sz="2800" dirty="0">
                <a:solidFill>
                  <a:schemeClr val="accent3"/>
                </a:solidFill>
                <a:latin typeface="Yu Gothic" panose="020B0400000000000000" pitchFamily="34" charset="-128"/>
                <a:ea typeface="Yu Gothic" panose="020B0400000000000000" pitchFamily="34" charset="-128"/>
                <a:cs typeface="+mn-ea"/>
                <a:sym typeface="+mn-ea"/>
              </a:rPr>
              <a:t>価格設定</a:t>
            </a:r>
          </a:p>
        </p:txBody>
      </p:sp>
      <p:graphicFrame>
        <p:nvGraphicFramePr>
          <p:cNvPr id="6" name="表格 5"/>
          <p:cNvGraphicFramePr/>
          <p:nvPr>
            <p:custDataLst>
              <p:tags r:id="rId3"/>
            </p:custDataLst>
          </p:nvPr>
        </p:nvGraphicFramePr>
        <p:xfrm>
          <a:off x="132080" y="1275606"/>
          <a:ext cx="8879840" cy="2159641"/>
        </p:xfrm>
        <a:graphic>
          <a:graphicData uri="http://schemas.openxmlformats.org/drawingml/2006/table">
            <a:tbl>
              <a:tblPr firstRow="1" lastRow="1" bandRow="1">
                <a:tableStyleId>{F5AB1C69-6EDB-4FF4-983F-18BD219EF322}</a:tableStyleId>
              </a:tblPr>
              <a:tblGrid>
                <a:gridCol w="1919640">
                  <a:extLst>
                    <a:ext uri="{9D8B030D-6E8A-4147-A177-3AD203B41FA5}">
                      <a16:colId xmlns:a16="http://schemas.microsoft.com/office/drawing/2014/main" val="20000"/>
                    </a:ext>
                  </a:extLst>
                </a:gridCol>
                <a:gridCol w="4417253">
                  <a:extLst>
                    <a:ext uri="{9D8B030D-6E8A-4147-A177-3AD203B41FA5}">
                      <a16:colId xmlns:a16="http://schemas.microsoft.com/office/drawing/2014/main" val="20001"/>
                    </a:ext>
                  </a:extLst>
                </a:gridCol>
                <a:gridCol w="2542947">
                  <a:extLst>
                    <a:ext uri="{9D8B030D-6E8A-4147-A177-3AD203B41FA5}">
                      <a16:colId xmlns:a16="http://schemas.microsoft.com/office/drawing/2014/main" val="20002"/>
                    </a:ext>
                  </a:extLst>
                </a:gridCol>
              </a:tblGrid>
              <a:tr h="391795">
                <a:tc>
                  <a:txBody>
                    <a:bodyPr/>
                    <a:lstStyle/>
                    <a:p>
                      <a:pPr>
                        <a:buNone/>
                      </a:pPr>
                      <a:r>
                        <a:rPr lang="ja-JP" altLang="en-US" sz="1400" dirty="0">
                          <a:latin typeface="Yu Gothic" panose="020B0400000000000000" pitchFamily="34" charset="-128"/>
                          <a:ea typeface="Yu Gothic" panose="020B0400000000000000" pitchFamily="34" charset="-128"/>
                        </a:rPr>
                        <a:t>ブランド </a:t>
                      </a:r>
                      <a:r>
                        <a:rPr lang="en-US" altLang="ja-JP" sz="1400" dirty="0">
                          <a:latin typeface="Yu Gothic" panose="020B0400000000000000" pitchFamily="34" charset="-128"/>
                          <a:ea typeface="Yu Gothic" panose="020B0400000000000000" pitchFamily="34" charset="-128"/>
                        </a:rPr>
                        <a:t>/ </a:t>
                      </a:r>
                      <a:r>
                        <a:rPr lang="ja-JP" altLang="en-US" sz="1400" dirty="0">
                          <a:latin typeface="Yu Gothic" panose="020B0400000000000000" pitchFamily="34" charset="-128"/>
                          <a:ea typeface="Yu Gothic" panose="020B0400000000000000" pitchFamily="34" charset="-128"/>
                        </a:rPr>
                        <a:t>モデル</a:t>
                      </a:r>
                      <a:endParaRPr lang="zh-CN" altLang="en-US" sz="1400" dirty="0">
                        <a:latin typeface="Yu Gothic" panose="020B0400000000000000" pitchFamily="34" charset="-128"/>
                        <a:ea typeface="Yu Gothic" panose="020B0400000000000000" pitchFamily="34" charset="-128"/>
                      </a:endParaRPr>
                    </a:p>
                  </a:txBody>
                  <a:tcPr/>
                </a:tc>
                <a:tc>
                  <a:txBody>
                    <a:bodyPr/>
                    <a:lstStyle/>
                    <a:p>
                      <a:r>
                        <a:rPr lang="ja-JP" altLang="en-US" sz="1400" dirty="0">
                          <a:latin typeface="Yu Gothic" panose="020B0400000000000000" pitchFamily="34" charset="-128"/>
                          <a:ea typeface="Yu Gothic" panose="020B0400000000000000" pitchFamily="34" charset="-128"/>
                          <a:sym typeface="+mn-ea"/>
                        </a:rPr>
                        <a:t>主な自動化機能</a:t>
                      </a:r>
                      <a:endParaRPr kumimoji="1" lang="ja-JP" altLang="en-US" sz="1400" dirty="0">
                        <a:latin typeface="Yu Gothic" panose="020B0400000000000000" pitchFamily="34" charset="-128"/>
                        <a:ea typeface="Yu Gothic" panose="020B0400000000000000" pitchFamily="34" charset="-128"/>
                      </a:endParaRPr>
                    </a:p>
                  </a:txBody>
                  <a:tcPr/>
                </a:tc>
                <a:tc>
                  <a:txBody>
                    <a:bodyPr/>
                    <a:lstStyle/>
                    <a:p>
                      <a:r>
                        <a:rPr kumimoji="1" lang="zh-TW" altLang="en-US" sz="1400" dirty="0">
                          <a:latin typeface="Yu Gothic" panose="020B0400000000000000" pitchFamily="34" charset="-128"/>
                          <a:ea typeface="Yu Gothic" panose="020B0400000000000000" pitchFamily="34" charset="-128"/>
                        </a:rPr>
                        <a:t>試算額（円）</a:t>
                      </a:r>
                      <a:endParaRPr kumimoji="1" lang="ja-JP" altLang="en-US" sz="1400" dirty="0">
                        <a:latin typeface="Yu Gothic" panose="020B0400000000000000" pitchFamily="34" charset="-128"/>
                        <a:ea typeface="Yu Gothic" panose="020B0400000000000000" pitchFamily="34" charset="-128"/>
                      </a:endParaRPr>
                    </a:p>
                  </a:txBody>
                  <a:tcPr/>
                </a:tc>
                <a:extLst>
                  <a:ext uri="{0D108BD9-81ED-4DB2-BD59-A6C34878D82A}">
                    <a16:rowId xmlns:a16="http://schemas.microsoft.com/office/drawing/2014/main" val="10000"/>
                  </a:ext>
                </a:extLst>
              </a:tr>
              <a:tr h="316880">
                <a:tc>
                  <a:txBody>
                    <a:bodyPr/>
                    <a:lstStyle/>
                    <a:p>
                      <a:pPr marL="0" algn="l" defTabSz="914400" rtl="0" eaLnBrk="1" latinLnBrk="0" hangingPunct="1"/>
                      <a:r>
                        <a:rPr lang="en-US" altLang="ja-JP" sz="1200" b="1" kern="1200" dirty="0" err="1">
                          <a:solidFill>
                            <a:schemeClr val="bg1">
                              <a:lumMod val="50000"/>
                            </a:schemeClr>
                          </a:solidFill>
                          <a:latin typeface="Yu Gothic" panose="020B0400000000000000" pitchFamily="34" charset="-128"/>
                          <a:ea typeface="Yu Gothic" panose="020B0400000000000000" pitchFamily="34" charset="-128"/>
                        </a:rPr>
                        <a:t>Roborock</a:t>
                      </a:r>
                      <a:r>
                        <a:rPr lang="en-US" altLang="ja-JP" sz="1200" b="1" kern="1200" dirty="0">
                          <a:solidFill>
                            <a:schemeClr val="bg1">
                              <a:lumMod val="50000"/>
                            </a:schemeClr>
                          </a:solidFill>
                          <a:latin typeface="Yu Gothic" panose="020B0400000000000000" pitchFamily="34" charset="-128"/>
                          <a:ea typeface="Yu Gothic" panose="020B0400000000000000" pitchFamily="34" charset="-128"/>
                        </a:rPr>
                        <a:t> Q Revo</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indent="0" fontAlgn="auto">
                        <a:lnSpc>
                          <a:spcPct val="110000"/>
                        </a:lnSpc>
                        <a:spcBef>
                          <a:spcPts val="500"/>
                        </a:spcBef>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自動集塵＋温水モップ洗浄</a:t>
                      </a:r>
                    </a:p>
                  </a:txBody>
                  <a:tcPr/>
                </a:tc>
                <a:tc>
                  <a:txBody>
                    <a:bodyPr/>
                    <a:lstStyle/>
                    <a:p>
                      <a:pPr indent="0" fontAlgn="auto">
                        <a:lnSpc>
                          <a:spcPct val="110000"/>
                        </a:lnSpc>
                        <a:spcBef>
                          <a:spcPts val="500"/>
                        </a:spcBef>
                      </a:pP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約 </a:t>
                      </a:r>
                      <a:r>
                        <a:rPr lang="en-US" altLang="zh-CN" sz="1400" b="0" kern="1200" dirty="0">
                          <a:solidFill>
                            <a:schemeClr val="bg1">
                              <a:lumMod val="50000"/>
                            </a:schemeClr>
                          </a:solidFill>
                          <a:latin typeface="Yu Gothic" panose="020B0400000000000000" pitchFamily="34" charset="-128"/>
                          <a:ea typeface="Yu Gothic" panose="020B0400000000000000" pitchFamily="34" charset="-128"/>
                          <a:cs typeface="+mn-ea"/>
                        </a:rPr>
                        <a:t>69,800 </a:t>
                      </a: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円</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1"/>
                  </a:ext>
                </a:extLst>
              </a:tr>
              <a:tr h="287348">
                <a:tc>
                  <a:txBody>
                    <a:bodyPr/>
                    <a:lstStyle/>
                    <a:p>
                      <a:pPr marL="0" algn="l" defTabSz="914400" rtl="0" eaLnBrk="1" latinLnBrk="0" hangingPunct="1"/>
                      <a:r>
                        <a:rPr lang="en-US" altLang="ja-JP" sz="1200" b="1" kern="1200" dirty="0">
                          <a:solidFill>
                            <a:schemeClr val="bg1">
                              <a:lumMod val="50000"/>
                            </a:schemeClr>
                          </a:solidFill>
                          <a:latin typeface="Yu Gothic" panose="020B0400000000000000" pitchFamily="34" charset="-128"/>
                          <a:ea typeface="Yu Gothic" panose="020B0400000000000000" pitchFamily="34" charset="-128"/>
                        </a:rPr>
                        <a:t>iRobot Roomba j7+</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自動集塵のみ</a:t>
                      </a:r>
                    </a:p>
                  </a:txBody>
                  <a:tcPr/>
                </a:tc>
                <a:tc>
                  <a:txBody>
                    <a:bodyPr/>
                    <a:lstStyle/>
                    <a:p>
                      <a:pPr marL="0" algn="l" defTabSz="914400" rtl="0" eaLnBrk="1" latinLnBrk="0" hangingPunct="1">
                        <a:lnSpc>
                          <a:spcPct val="110000"/>
                        </a:lnSpc>
                        <a:spcBef>
                          <a:spcPts val="500"/>
                        </a:spcBef>
                        <a:buClrTx/>
                        <a:buSzTx/>
                        <a:buNone/>
                      </a:pP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約 </a:t>
                      </a:r>
                      <a:r>
                        <a:rPr lang="en-US" altLang="zh-CN" sz="1400" b="0" kern="1200" dirty="0">
                          <a:solidFill>
                            <a:schemeClr val="bg1">
                              <a:lumMod val="50000"/>
                            </a:schemeClr>
                          </a:solidFill>
                          <a:latin typeface="Yu Gothic" panose="020B0400000000000000" pitchFamily="34" charset="-128"/>
                          <a:ea typeface="Yu Gothic" panose="020B0400000000000000" pitchFamily="34" charset="-128"/>
                          <a:cs typeface="+mn-ea"/>
                        </a:rPr>
                        <a:t>78,800 </a:t>
                      </a: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円</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2"/>
                  </a:ext>
                </a:extLst>
              </a:tr>
              <a:tr h="329824">
                <a:tc>
                  <a:txBody>
                    <a:bodyPr/>
                    <a:lstStyle/>
                    <a:p>
                      <a:pPr marL="0" algn="l" defTabSz="914400" rtl="0" eaLnBrk="1" latinLnBrk="0" hangingPunct="1">
                        <a:lnSpc>
                          <a:spcPct val="110000"/>
                        </a:lnSpc>
                        <a:spcBef>
                          <a:spcPts val="500"/>
                        </a:spcBef>
                        <a:buClrTx/>
                        <a:buSzTx/>
                        <a:buNone/>
                      </a:pPr>
                      <a:r>
                        <a:rPr lang="en-US" altLang="ja-JP" sz="1200" b="1" kern="1200" dirty="0">
                          <a:solidFill>
                            <a:schemeClr val="bg1">
                              <a:lumMod val="50000"/>
                            </a:schemeClr>
                          </a:solidFill>
                          <a:latin typeface="Yu Gothic" panose="020B0400000000000000" pitchFamily="34" charset="-128"/>
                          <a:ea typeface="Yu Gothic" panose="020B0400000000000000" pitchFamily="34" charset="-128"/>
                        </a:rPr>
                        <a:t>Dyson 360 Vis Nav</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吸引特化（モップ非搭載）</a:t>
                      </a:r>
                    </a:p>
                  </a:txBody>
                  <a:tcPr/>
                </a:tc>
                <a:tc>
                  <a:txBody>
                    <a:bodyPr/>
                    <a:lstStyle/>
                    <a:p>
                      <a:pPr marL="0" algn="l" defTabSz="914400" rtl="0" eaLnBrk="1" latinLnBrk="0" hangingPunct="1">
                        <a:lnSpc>
                          <a:spcPct val="110000"/>
                        </a:lnSpc>
                        <a:spcBef>
                          <a:spcPts val="500"/>
                        </a:spcBef>
                        <a:buClrTx/>
                        <a:buSzTx/>
                        <a:buNone/>
                      </a:pP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約 </a:t>
                      </a:r>
                      <a:r>
                        <a:rPr lang="en-US" altLang="zh-CN" sz="1400" b="0" kern="1200" dirty="0">
                          <a:solidFill>
                            <a:schemeClr val="bg1">
                              <a:lumMod val="50000"/>
                            </a:schemeClr>
                          </a:solidFill>
                          <a:latin typeface="Yu Gothic" panose="020B0400000000000000" pitchFamily="34" charset="-128"/>
                          <a:ea typeface="Yu Gothic" panose="020B0400000000000000" pitchFamily="34" charset="-128"/>
                          <a:cs typeface="+mn-ea"/>
                        </a:rPr>
                        <a:t>99,800 </a:t>
                      </a: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円</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3"/>
                  </a:ext>
                </a:extLst>
              </a:tr>
              <a:tr h="360040">
                <a:tc>
                  <a:txBody>
                    <a:bodyPr/>
                    <a:lstStyle/>
                    <a:p>
                      <a:pPr marL="0" algn="l" defTabSz="914400" rtl="0" eaLnBrk="1" latinLnBrk="0" hangingPunct="1">
                        <a:lnSpc>
                          <a:spcPct val="110000"/>
                        </a:lnSpc>
                        <a:spcBef>
                          <a:spcPts val="500"/>
                        </a:spcBef>
                        <a:buClrTx/>
                        <a:buSzTx/>
                        <a:buNone/>
                      </a:pPr>
                      <a:r>
                        <a:rPr lang="de-DE" altLang="ja-JP" sz="1200" b="1" kern="1200" dirty="0">
                          <a:solidFill>
                            <a:schemeClr val="bg1">
                              <a:lumMod val="50000"/>
                            </a:schemeClr>
                          </a:solidFill>
                          <a:latin typeface="Yu Gothic" panose="020B0400000000000000" pitchFamily="34" charset="-128"/>
                          <a:ea typeface="Yu Gothic" panose="020B0400000000000000" pitchFamily="34" charset="-128"/>
                          <a:cs typeface="+mn-ea"/>
                        </a:rPr>
                        <a:t>Anker Eufy X10 Pro Omni</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自動集塵＋モップ洗浄</a:t>
                      </a:r>
                      <a:r>
                        <a:rPr lang="en-US" altLang="ja-JP" sz="1000" b="0" kern="1200" dirty="0">
                          <a:solidFill>
                            <a:schemeClr val="bg1">
                              <a:lumMod val="50000"/>
                            </a:schemeClr>
                          </a:solidFill>
                          <a:latin typeface="Yu Gothic" panose="020B0400000000000000" pitchFamily="34" charset="-128"/>
                          <a:ea typeface="Yu Gothic" panose="020B0400000000000000" pitchFamily="34" charset="-128"/>
                          <a:cs typeface="+mn-ea"/>
                        </a:rPr>
                        <a:t>/</a:t>
                      </a:r>
                      <a:r>
                        <a:rPr lang="ja-JP" altLang="en-US" sz="1000" b="0" kern="1200" dirty="0">
                          <a:solidFill>
                            <a:schemeClr val="bg1">
                              <a:lumMod val="50000"/>
                            </a:schemeClr>
                          </a:solidFill>
                          <a:latin typeface="Yu Gothic" panose="020B0400000000000000" pitchFamily="34" charset="-128"/>
                          <a:ea typeface="Yu Gothic" panose="020B0400000000000000" pitchFamily="34" charset="-128"/>
                          <a:cs typeface="+mn-ea"/>
                        </a:rPr>
                        <a:t>乾燥</a:t>
                      </a:r>
                    </a:p>
                  </a:txBody>
                  <a:tcPr/>
                </a:tc>
                <a:tc>
                  <a:txBody>
                    <a:bodyPr/>
                    <a:lstStyle/>
                    <a:p>
                      <a:pPr marL="0" algn="l" defTabSz="914400" rtl="0" eaLnBrk="1" latinLnBrk="0" hangingPunct="1">
                        <a:lnSpc>
                          <a:spcPct val="110000"/>
                        </a:lnSpc>
                        <a:spcBef>
                          <a:spcPts val="500"/>
                        </a:spcBef>
                        <a:buClrTx/>
                        <a:buSzTx/>
                        <a:buNone/>
                      </a:pP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約 </a:t>
                      </a:r>
                      <a:r>
                        <a:rPr lang="en-US" altLang="zh-CN" sz="1400" b="0" kern="1200" dirty="0">
                          <a:solidFill>
                            <a:schemeClr val="bg1">
                              <a:lumMod val="50000"/>
                            </a:schemeClr>
                          </a:solidFill>
                          <a:latin typeface="Yu Gothic" panose="020B0400000000000000" pitchFamily="34" charset="-128"/>
                          <a:ea typeface="Yu Gothic" panose="020B0400000000000000" pitchFamily="34" charset="-128"/>
                          <a:cs typeface="+mn-ea"/>
                        </a:rPr>
                        <a:t>99,900 </a:t>
                      </a:r>
                      <a:r>
                        <a:rPr lang="zh-CN" altLang="en-US" sz="1400" b="0" kern="1200" dirty="0">
                          <a:solidFill>
                            <a:schemeClr val="bg1">
                              <a:lumMod val="50000"/>
                            </a:schemeClr>
                          </a:solidFill>
                          <a:latin typeface="Yu Gothic" panose="020B0400000000000000" pitchFamily="34" charset="-128"/>
                          <a:ea typeface="Yu Gothic" panose="020B0400000000000000" pitchFamily="34" charset="-128"/>
                          <a:cs typeface="+mn-ea"/>
                        </a:rPr>
                        <a:t>円</a:t>
                      </a:r>
                      <a:endParaRPr lang="ja-JP" altLang="en-US" sz="1400" b="0"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4"/>
                  </a:ext>
                </a:extLst>
              </a:tr>
              <a:tr h="288032">
                <a:tc>
                  <a:txBody>
                    <a:bodyPr/>
                    <a:lstStyle/>
                    <a:p>
                      <a:pPr marL="0" algn="l" defTabSz="914400" rtl="0" eaLnBrk="1" latinLnBrk="0" hangingPunct="1">
                        <a:lnSpc>
                          <a:spcPct val="110000"/>
                        </a:lnSpc>
                        <a:spcBef>
                          <a:spcPts val="500"/>
                        </a:spcBef>
                        <a:buClrTx/>
                        <a:buSzTx/>
                        <a:buNone/>
                      </a:pPr>
                      <a:r>
                        <a:rPr lang="zh-TW" altLang="en-US" sz="1200" b="1" kern="1200" dirty="0">
                          <a:solidFill>
                            <a:schemeClr val="bg1">
                              <a:lumMod val="50000"/>
                            </a:schemeClr>
                          </a:solidFill>
                          <a:latin typeface="Yu Gothic" panose="020B0400000000000000" pitchFamily="34" charset="-128"/>
                          <a:ea typeface="Yu Gothic" panose="020B0400000000000000" pitchFamily="34" charset="-128"/>
                          <a:cs typeface="+mn-ea"/>
                        </a:rPr>
                        <a:t>当社 </a:t>
                      </a:r>
                      <a:r>
                        <a:rPr lang="en-US" altLang="zh-TW" sz="1200" b="1" kern="1200" dirty="0">
                          <a:solidFill>
                            <a:schemeClr val="bg1">
                              <a:lumMod val="50000"/>
                            </a:schemeClr>
                          </a:solidFill>
                          <a:latin typeface="Yu Gothic" panose="020B0400000000000000" pitchFamily="34" charset="-128"/>
                          <a:ea typeface="Yu Gothic" panose="020B0400000000000000" pitchFamily="34" charset="-128"/>
                          <a:cs typeface="+mn-ea"/>
                        </a:rPr>
                        <a:t>To-Be</a:t>
                      </a:r>
                      <a:endParaRPr lang="ja-JP" altLang="en-US" sz="12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ja-JP" altLang="en-US" sz="1000" b="1" kern="1200" dirty="0">
                          <a:solidFill>
                            <a:schemeClr val="bg1">
                              <a:lumMod val="50000"/>
                            </a:schemeClr>
                          </a:solidFill>
                          <a:latin typeface="Yu Gothic" panose="020B0400000000000000" pitchFamily="34" charset="-128"/>
                          <a:ea typeface="Yu Gothic" panose="020B0400000000000000" pitchFamily="34" charset="-128"/>
                          <a:cs typeface="+mn-ea"/>
                        </a:rPr>
                        <a:t>自動集塵</a:t>
                      </a:r>
                      <a:r>
                        <a:rPr lang="zh-CN" altLang="en-US" sz="1000" b="1" kern="1200" dirty="0">
                          <a:solidFill>
                            <a:schemeClr val="bg1">
                              <a:lumMod val="50000"/>
                            </a:schemeClr>
                          </a:solidFill>
                          <a:latin typeface="Yu Gothic" panose="020B0400000000000000" pitchFamily="34" charset="-128"/>
                          <a:ea typeface="Yu Gothic" panose="020B0400000000000000" pitchFamily="34" charset="-128"/>
                          <a:cs typeface="+mn-ea"/>
                        </a:rPr>
                        <a:t>＋温水洗浄＋給排水＋</a:t>
                      </a:r>
                      <a:r>
                        <a:rPr lang="en-US" altLang="ja-JP" sz="1000" b="1" kern="1200" dirty="0">
                          <a:solidFill>
                            <a:schemeClr val="bg1">
                              <a:lumMod val="50000"/>
                            </a:schemeClr>
                          </a:solidFill>
                          <a:latin typeface="Yu Gothic" panose="020B0400000000000000" pitchFamily="34" charset="-128"/>
                          <a:ea typeface="Yu Gothic" panose="020B0400000000000000" pitchFamily="34" charset="-128"/>
                          <a:cs typeface="+mn-ea"/>
                        </a:rPr>
                        <a:t>AI</a:t>
                      </a:r>
                      <a:r>
                        <a:rPr lang="zh-CN" altLang="en-US" sz="1000" b="1" kern="1200" dirty="0">
                          <a:solidFill>
                            <a:schemeClr val="bg1">
                              <a:lumMod val="50000"/>
                            </a:schemeClr>
                          </a:solidFill>
                          <a:latin typeface="Yu Gothic" panose="020B0400000000000000" pitchFamily="34" charset="-128"/>
                          <a:ea typeface="Yu Gothic" panose="020B0400000000000000" pitchFamily="34" charset="-128"/>
                          <a:cs typeface="+mn-ea"/>
                        </a:rPr>
                        <a:t>連携</a:t>
                      </a:r>
                      <a:endParaRPr lang="ja-JP" altLang="en-US" sz="10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tc>
                  <a:txBody>
                    <a:bodyPr/>
                    <a:lstStyle/>
                    <a:p>
                      <a:pPr marL="0" algn="l" defTabSz="914400" rtl="0" eaLnBrk="1" latinLnBrk="0" hangingPunct="1">
                        <a:lnSpc>
                          <a:spcPct val="110000"/>
                        </a:lnSpc>
                        <a:spcBef>
                          <a:spcPts val="500"/>
                        </a:spcBef>
                        <a:buClrTx/>
                        <a:buSzTx/>
                        <a:buNone/>
                      </a:pPr>
                      <a:r>
                        <a:rPr lang="en-US" altLang="ja-JP" sz="1400" b="1" kern="1200" dirty="0">
                          <a:solidFill>
                            <a:schemeClr val="bg1">
                              <a:lumMod val="50000"/>
                            </a:schemeClr>
                          </a:solidFill>
                          <a:latin typeface="Yu Gothic" panose="020B0400000000000000" pitchFamily="34" charset="-128"/>
                          <a:ea typeface="Yu Gothic" panose="020B0400000000000000" pitchFamily="34" charset="-128"/>
                          <a:cs typeface="+mn-ea"/>
                        </a:rPr>
                        <a:t>70,000</a:t>
                      </a:r>
                      <a:r>
                        <a:rPr lang="zh-CN" altLang="en-US" sz="1400" b="1" kern="1200" dirty="0">
                          <a:solidFill>
                            <a:schemeClr val="bg1">
                              <a:lumMod val="50000"/>
                            </a:schemeClr>
                          </a:solidFill>
                          <a:latin typeface="Yu Gothic" panose="020B0400000000000000" pitchFamily="34" charset="-128"/>
                          <a:ea typeface="Yu Gothic" panose="020B0400000000000000" pitchFamily="34" charset="-128"/>
                          <a:cs typeface="+mn-ea"/>
                        </a:rPr>
                        <a:t>円</a:t>
                      </a:r>
                      <a:endParaRPr lang="ja-JP" altLang="en-US" sz="1400" b="1" kern="1200" dirty="0">
                        <a:solidFill>
                          <a:schemeClr val="bg1">
                            <a:lumMod val="50000"/>
                          </a:schemeClr>
                        </a:solidFill>
                        <a:latin typeface="Yu Gothic" panose="020B0400000000000000" pitchFamily="34" charset="-128"/>
                        <a:ea typeface="Yu Gothic" panose="020B0400000000000000" pitchFamily="34" charset="-128"/>
                        <a:cs typeface="+mn-ea"/>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 name="PA_文本框 4"/>
              <p:cNvSpPr txBox="1">
                <a:spLocks noChangeArrowheads="1"/>
              </p:cNvSpPr>
              <p:nvPr>
                <p:custDataLst>
                  <p:tags r:id="rId4"/>
                </p:custDataLst>
              </p:nvPr>
            </p:nvSpPr>
            <p:spPr bwMode="auto">
              <a:xfrm>
                <a:off x="132080" y="886849"/>
                <a:ext cx="5204460" cy="3284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14:m>
                  <m:oMath xmlns:m="http://schemas.openxmlformats.org/officeDocument/2006/math">
                    <m:r>
                      <m:rPr>
                        <m:nor/>
                      </m:rPr>
                      <a:rPr lang="zh-TW" altLang="en-US" sz="1600" dirty="0" smtClean="0">
                        <a:solidFill>
                          <a:schemeClr val="accent3"/>
                        </a:solidFill>
                        <a:latin typeface="Yu Gothic" panose="020B0400000000000000" pitchFamily="34" charset="-128"/>
                        <a:ea typeface="Yu Gothic" panose="020B0400000000000000" pitchFamily="34" charset="-128"/>
                        <a:cs typeface="+mn-ea"/>
                        <a:sym typeface="+mn-ea"/>
                      </a:rPr>
                      <m:t>売上</m:t>
                    </m:r>
                  </m:oMath>
                </a14:m>
                <a:r>
                  <a:rPr lang="zh-TW" altLang="en-US" sz="1600" dirty="0">
                    <a:solidFill>
                      <a:schemeClr val="accent3"/>
                    </a:solidFill>
                    <a:latin typeface="Yu Gothic" panose="020B0400000000000000" pitchFamily="34" charset="-128"/>
                    <a:ea typeface="Yu Gothic" panose="020B0400000000000000" pitchFamily="34" charset="-128"/>
                    <a:cs typeface="+mn-ea"/>
                    <a:sym typeface="+mn-ea"/>
                  </a:rPr>
                  <a:t>価格設定 </a:t>
                </a:r>
                <a:r>
                  <a:rPr lang="en-US" altLang="zh-TW" sz="1600" dirty="0">
                    <a:solidFill>
                      <a:schemeClr val="accent3"/>
                    </a:solidFill>
                    <a:latin typeface="Yu Gothic" panose="020B0400000000000000" pitchFamily="34" charset="-128"/>
                    <a:ea typeface="Yu Gothic" panose="020B0400000000000000" pitchFamily="34" charset="-128"/>
                    <a:cs typeface="+mn-ea"/>
                    <a:sym typeface="+mn-ea"/>
                  </a:rPr>
                  <a:t>&amp; </a:t>
                </a:r>
                <a:r>
                  <a:rPr lang="zh-TW" altLang="en-US" sz="1600" dirty="0">
                    <a:solidFill>
                      <a:schemeClr val="accent3"/>
                    </a:solidFill>
                    <a:latin typeface="Yu Gothic" panose="020B0400000000000000" pitchFamily="34" charset="-128"/>
                    <a:ea typeface="Yu Gothic" panose="020B0400000000000000" pitchFamily="34" charset="-128"/>
                    <a:cs typeface="+mn-ea"/>
                    <a:sym typeface="+mn-ea"/>
                  </a:rPr>
                  <a:t>競合比較</a:t>
                </a:r>
                <a:endParaRPr lang="zh-CN" altLang="en-US" sz="1600" dirty="0">
                  <a:solidFill>
                    <a:schemeClr val="accent3"/>
                  </a:solidFill>
                  <a:latin typeface="Yu Gothic" panose="020B0400000000000000" pitchFamily="34" charset="-128"/>
                  <a:ea typeface="Yu Gothic" panose="020B0400000000000000" pitchFamily="34" charset="-128"/>
                  <a:cs typeface="+mn-ea"/>
                  <a:sym typeface="+mn-ea"/>
                </a:endParaRPr>
              </a:p>
            </p:txBody>
          </p:sp>
        </mc:Choice>
        <mc:Fallback xmlns="">
          <p:sp>
            <p:nvSpPr>
              <p:cNvPr id="5" name="PA_文本框 4"/>
              <p:cNvSpPr txBox="1">
                <a:spLocks noRot="1" noChangeAspect="1" noMove="1" noResize="1" noEditPoints="1" noAdjustHandles="1" noChangeArrowheads="1" noChangeShapeType="1" noTextEdit="1"/>
              </p:cNvSpPr>
              <p:nvPr>
                <p:custDataLst>
                  <p:tags r:id="rId7"/>
                </p:custDataLst>
              </p:nvPr>
            </p:nvSpPr>
            <p:spPr bwMode="auto">
              <a:xfrm>
                <a:off x="132080" y="886849"/>
                <a:ext cx="5204460" cy="328419"/>
              </a:xfrm>
              <a:prstGeom prst="rect">
                <a:avLst/>
              </a:prstGeom>
              <a:blipFill rotWithShape="1">
                <a:blip r:embed="rId8"/>
                <a:stretch>
                  <a:fillRect t="-118" b="-33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PA_文本框 4"/>
              <p:cNvSpPr txBox="1">
                <a:spLocks noChangeArrowheads="1"/>
              </p:cNvSpPr>
              <p:nvPr>
                <p:custDataLst>
                  <p:tags r:id="rId5"/>
                </p:custDataLst>
              </p:nvPr>
            </p:nvSpPr>
            <p:spPr bwMode="auto">
              <a:xfrm>
                <a:off x="132080" y="3723878"/>
                <a:ext cx="5204460" cy="12526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oAutofit/>
              </a:bodyPr>
              <a:lstStyle/>
              <a:p>
                <a:pPr algn="l">
                  <a:buFont typeface="Arial" panose="020B0604020202090204" pitchFamily="34" charset="0"/>
                  <a:buNone/>
                </a:pPr>
                <a:r>
                  <a:rPr lang="ja-JP" altLang="en-US" sz="1600" dirty="0">
                    <a:solidFill>
                      <a:schemeClr val="accent3"/>
                    </a:solidFill>
                    <a:latin typeface="Yu Gothic" panose="020B0400000000000000" pitchFamily="34" charset="-128"/>
                    <a:ea typeface="Yu Gothic" panose="020B0400000000000000" pitchFamily="34" charset="-128"/>
                    <a:cs typeface="+mn-ea"/>
                    <a:sym typeface="+mn-ea"/>
                  </a:rPr>
                  <a:t>粗利シミュレーション</a:t>
                </a:r>
                <a:endParaRPr lang="en-US" altLang="ja-JP" sz="1600" dirty="0">
                  <a:solidFill>
                    <a:schemeClr val="accent3"/>
                  </a:solidFill>
                  <a:latin typeface="Yu Gothic" panose="020B0400000000000000" pitchFamily="34" charset="-128"/>
                  <a:ea typeface="Yu Gothic" panose="020B0400000000000000" pitchFamily="34" charset="-128"/>
                  <a:cs typeface="+mn-ea"/>
                  <a:sym typeface="+mn-ea"/>
                </a:endParaRPr>
              </a:p>
              <a:p>
                <a:pPr algn="l">
                  <a:buFont typeface="Arial" panose="020B0604020202090204" pitchFamily="34" charset="0"/>
                  <a:buNone/>
                </a:pPr>
                <a:endParaRPr lang="en-US" altLang="ja-JP" sz="1600" dirty="0">
                  <a:solidFill>
                    <a:schemeClr val="accent3"/>
                  </a:solidFill>
                  <a:latin typeface="Yu Gothic" panose="020B0400000000000000" pitchFamily="34" charset="-128"/>
                  <a:ea typeface="Yu Gothic" panose="020B0400000000000000" pitchFamily="34" charset="-128"/>
                  <a:cs typeface="+mn-ea"/>
                  <a:sym typeface="+mn-ea"/>
                </a:endParaRPr>
              </a:p>
              <a:p>
                <a:pPr algn="l"/>
                <a14:m>
                  <m:oMathPara xmlns:m="http://schemas.openxmlformats.org/officeDocument/2006/math">
                    <m:oMathParaPr>
                      <m:jc m:val="centerGroup"/>
                    </m:oMathParaPr>
                    <m:oMath xmlns:m="http://schemas.openxmlformats.org/officeDocument/2006/math">
                      <m:r>
                        <a:rPr sz="1600" dirty="0">
                          <a:solidFill>
                            <a:schemeClr val="bg1">
                              <a:lumMod val="50000"/>
                            </a:schemeClr>
                          </a:solidFill>
                          <a:latin typeface="Cambria Math" panose="02040503050406030204" pitchFamily="18" charset="0"/>
                          <a:ea typeface="Yu Gothic" panose="020B0400000000000000" pitchFamily="34" charset="-128"/>
                          <a:cs typeface="+mn-ea"/>
                          <a:sym typeface="+mn-ea"/>
                        </a:rPr>
                        <m:t>粗利率</m:t>
                      </m:r>
                      <m:r>
                        <a:rPr sz="1600" dirty="0">
                          <a:solidFill>
                            <a:schemeClr val="bg1">
                              <a:lumMod val="50000"/>
                            </a:schemeClr>
                          </a:solidFill>
                          <a:latin typeface="Cambria Math" panose="02040503050406030204" pitchFamily="18" charset="0"/>
                          <a:ea typeface="Yu Gothic" panose="020B0400000000000000" pitchFamily="34" charset="-128"/>
                          <a:cs typeface="+mn-ea"/>
                          <a:sym typeface="+mn-ea"/>
                        </a:rPr>
                        <m:t>=</m:t>
                      </m:r>
                      <m:f>
                        <m:fPr>
                          <m:ctrlPr>
                            <a:rPr sz="1600" i="1" dirty="0">
                              <a:solidFill>
                                <a:schemeClr val="bg1">
                                  <a:lumMod val="50000"/>
                                </a:schemeClr>
                              </a:solidFill>
                              <a:latin typeface="Cambria Math" panose="02040503050406030204" pitchFamily="18" charset="0"/>
                              <a:ea typeface="Yu Gothic" panose="020B0400000000000000" pitchFamily="34" charset="-128"/>
                              <a:cs typeface="+mn-ea"/>
                              <a:sym typeface="+mn-ea"/>
                            </a:rPr>
                          </m:ctrlPr>
                        </m:fPr>
                        <m:num>
                          <m:r>
                            <m:rPr>
                              <m:nor/>
                            </m:rPr>
                            <a:rPr sz="1600" dirty="0">
                              <a:solidFill>
                                <a:schemeClr val="bg1">
                                  <a:lumMod val="50000"/>
                                </a:schemeClr>
                              </a:solidFill>
                              <a:latin typeface="Yu Gothic" panose="020B0400000000000000" pitchFamily="34" charset="-128"/>
                              <a:ea typeface="Yu Gothic" panose="020B0400000000000000" pitchFamily="34" charset="-128"/>
                              <a:cs typeface="+mn-ea"/>
                              <a:sym typeface="+mn-ea"/>
                            </a:rPr>
                            <m:t>売上−原価</m:t>
                          </m:r>
                        </m:num>
                        <m:den>
                          <m:r>
                            <m:rPr>
                              <m:nor/>
                            </m:rPr>
                            <a:rPr sz="1600" dirty="0">
                              <a:solidFill>
                                <a:schemeClr val="bg1">
                                  <a:lumMod val="50000"/>
                                </a:schemeClr>
                              </a:solidFill>
                              <a:latin typeface="Yu Gothic" panose="020B0400000000000000" pitchFamily="34" charset="-128"/>
                              <a:ea typeface="Yu Gothic" panose="020B0400000000000000" pitchFamily="34" charset="-128"/>
                              <a:cs typeface="+mn-ea"/>
                              <a:sym typeface="+mn-ea"/>
                            </a:rPr>
                            <m:t>原価</m:t>
                          </m:r>
                        </m:den>
                      </m:f>
                      <m:r>
                        <a:rPr sz="1600" b="0" dirty="0">
                          <a:solidFill>
                            <a:schemeClr val="bg1">
                              <a:lumMod val="50000"/>
                            </a:schemeClr>
                          </a:solidFill>
                          <a:latin typeface="Cambria Math" panose="02040503050406030204" pitchFamily="18" charset="0"/>
                          <a:ea typeface="Yu Gothic" panose="020B0400000000000000" pitchFamily="34" charset="-128"/>
                          <a:cs typeface="+mn-ea"/>
                          <a:sym typeface="+mn-ea"/>
                        </a:rPr>
                        <m:t>=</m:t>
                      </m:r>
                      <m:f>
                        <m:fPr>
                          <m:ctrlPr>
                            <a:rPr sz="1600" b="0" i="1" dirty="0">
                              <a:solidFill>
                                <a:schemeClr val="bg1">
                                  <a:lumMod val="50000"/>
                                </a:schemeClr>
                              </a:solidFill>
                              <a:latin typeface="Cambria Math" panose="02040503050406030204" pitchFamily="18" charset="0"/>
                              <a:ea typeface="Yu Gothic" panose="020B0400000000000000" pitchFamily="34" charset="-128"/>
                              <a:cs typeface="+mn-ea"/>
                              <a:sym typeface="+mn-ea"/>
                            </a:rPr>
                          </m:ctrlPr>
                        </m:fPr>
                        <m:num>
                          <m:r>
                            <a:rPr sz="1600" b="0" dirty="0">
                              <a:solidFill>
                                <a:schemeClr val="bg1">
                                  <a:lumMod val="50000"/>
                                </a:schemeClr>
                              </a:solidFill>
                              <a:latin typeface="Cambria Math" panose="02040503050406030204" pitchFamily="18" charset="0"/>
                              <a:ea typeface="Yu Gothic" panose="020B0400000000000000" pitchFamily="34" charset="-128"/>
                              <a:cs typeface="+mn-ea"/>
                              <a:sym typeface="+mn-ea"/>
                            </a:rPr>
                            <m:t>70,000−35,000</m:t>
                          </m:r>
                        </m:num>
                        <m:den>
                          <m:r>
                            <a:rPr sz="1600" b="0" dirty="0">
                              <a:solidFill>
                                <a:schemeClr val="bg1">
                                  <a:lumMod val="50000"/>
                                </a:schemeClr>
                              </a:solidFill>
                              <a:latin typeface="Cambria Math" panose="02040503050406030204" pitchFamily="18" charset="0"/>
                              <a:ea typeface="Yu Gothic" panose="020B0400000000000000" pitchFamily="34" charset="-128"/>
                              <a:cs typeface="+mn-ea"/>
                              <a:sym typeface="+mn-ea"/>
                            </a:rPr>
                            <m:t>70,000</m:t>
                          </m:r>
                        </m:den>
                      </m:f>
                      <m:r>
                        <a:rPr sz="1600" b="0" dirty="0">
                          <a:solidFill>
                            <a:schemeClr val="bg1">
                              <a:lumMod val="50000"/>
                            </a:schemeClr>
                          </a:solidFill>
                          <a:latin typeface="Cambria Math" panose="02040503050406030204" pitchFamily="18" charset="0"/>
                          <a:ea typeface="Yu Gothic" panose="020B0400000000000000" pitchFamily="34" charset="-128"/>
                          <a:cs typeface="+mn-ea"/>
                          <a:sym typeface="+mn-ea"/>
                        </a:rPr>
                        <m:t>=50%</m:t>
                      </m:r>
                    </m:oMath>
                  </m:oMathPara>
                </a14:m>
                <a:endParaRPr lang="zh-CN" altLang="en-US" sz="1600" dirty="0">
                  <a:solidFill>
                    <a:schemeClr val="tx1"/>
                  </a:solidFill>
                  <a:latin typeface="Yu Gothic" panose="020B0400000000000000" pitchFamily="34" charset="-128"/>
                  <a:ea typeface="Yu Gothic" panose="020B0400000000000000" pitchFamily="34" charset="-128"/>
                  <a:cs typeface="+mn-ea"/>
                  <a:sym typeface="+mn-ea"/>
                </a:endParaRPr>
              </a:p>
            </p:txBody>
          </p:sp>
        </mc:Choice>
        <mc:Fallback xmlns="">
          <p:sp>
            <p:nvSpPr>
              <p:cNvPr id="2" name="PA_文本框 4"/>
              <p:cNvSpPr txBox="1">
                <a:spLocks noRot="1" noChangeAspect="1" noMove="1" noResize="1" noEditPoints="1" noAdjustHandles="1" noChangeArrowheads="1" noChangeShapeType="1" noTextEdit="1"/>
              </p:cNvSpPr>
              <p:nvPr>
                <p:custDataLst>
                  <p:tags r:id="rId9"/>
                </p:custDataLst>
              </p:nvPr>
            </p:nvSpPr>
            <p:spPr bwMode="auto">
              <a:xfrm>
                <a:off x="132080" y="3723878"/>
                <a:ext cx="5204460" cy="1252617"/>
              </a:xfrm>
              <a:prstGeom prst="rect">
                <a:avLst/>
              </a:prstGeom>
              <a:blipFill rotWithShape="1">
                <a:blip r:embed="rId10"/>
                <a:stretch>
                  <a:fillRect t="-1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TABLE_ENDDRAG_ORIGIN_RECT" val="702*279"/>
  <p:tag name="TABLE_ENDDRAG_RECT" val="8*96*702*279"/>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3.0.0"/>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PA" val="v3.0.0"/>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PA" val="v3.0.0"/>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PA" val="v3.0.0"/>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TABLE_ENDDRAG_ORIGIN_RECT" val="699*326"/>
  <p:tag name="TABLE_ENDDRAG_RECT" val="8*61*699*326"/>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TABLE_ENDDRAG_ORIGIN_RECT" val="699*326"/>
  <p:tag name="TABLE_ENDDRAG_RECT" val="8*61*699*326"/>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TABLE_ENDDRAG_ORIGIN_RECT" val="699*326"/>
  <p:tag name="TABLE_ENDDRAG_RECT" val="8*61*699*326"/>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60.xml><?xml version="1.0" encoding="utf-8"?>
<p:tagLst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yowzfd4g">
      <a:majorFont>
        <a:latin typeface="微软雅黑"/>
        <a:ea typeface="微软雅黑 Light"/>
        <a:cs typeface=""/>
      </a:majorFont>
      <a:minorFont>
        <a:latin typeface="微软雅黑"/>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1723</Words>
  <Application>Microsoft Office PowerPoint</Application>
  <PresentationFormat>全屏显示(16:9)</PresentationFormat>
  <Paragraphs>165</Paragraphs>
  <Slides>10</Slides>
  <Notes>1</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10</vt:i4>
      </vt:variant>
    </vt:vector>
  </HeadingPairs>
  <TitlesOfParts>
    <vt:vector size="20" baseType="lpstr">
      <vt:lpstr>CIDFont</vt:lpstr>
      <vt:lpstr>MS Mincho</vt:lpstr>
      <vt:lpstr>Yu Gothic</vt:lpstr>
      <vt:lpstr>Yu Gothic Medium</vt:lpstr>
      <vt:lpstr>微软雅黑</vt:lpstr>
      <vt:lpstr>Arial</vt:lpstr>
      <vt:lpstr>Calibri</vt:lpstr>
      <vt:lpstr>Cambria Math</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粉色极简多边形</dc:title>
  <dc:creator>第一PPT</dc:creator>
  <cp:keywords>www.1ppt.com</cp:keywords>
  <dc:description>www.1ppt.com</dc:description>
  <cp:lastModifiedBy>梓泰 冼</cp:lastModifiedBy>
  <cp:revision>61</cp:revision>
  <dcterms:created xsi:type="dcterms:W3CDTF">2025-05-25T12:08:57Z</dcterms:created>
  <dcterms:modified xsi:type="dcterms:W3CDTF">2025-05-25T14:14:00Z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1D11EA626C62121582073368BC3D9991_43</vt:lpwstr>
  </property>
  <property fmtid="{D5CDD505-2E9C-101B-9397-08002B2CF9AE}" pid="3" name="KSOProductBuildVer">
    <vt:lpwstr>2052-6.5.2.8766</vt:lpwstr>
  </property>
</Properties>
</file>